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9" r:id="rId3"/>
    <p:sldId id="314" r:id="rId4"/>
    <p:sldId id="336" r:id="rId5"/>
    <p:sldId id="315" r:id="rId6"/>
    <p:sldId id="353" r:id="rId7"/>
    <p:sldId id="332" r:id="rId8"/>
    <p:sldId id="318" r:id="rId9"/>
    <p:sldId id="338" r:id="rId10"/>
    <p:sldId id="339" r:id="rId11"/>
    <p:sldId id="306" r:id="rId12"/>
    <p:sldId id="261" r:id="rId13"/>
    <p:sldId id="347" r:id="rId14"/>
    <p:sldId id="351" r:id="rId15"/>
    <p:sldId id="312" r:id="rId16"/>
    <p:sldId id="340" r:id="rId17"/>
    <p:sldId id="313" r:id="rId18"/>
    <p:sldId id="322" r:id="rId19"/>
    <p:sldId id="341" r:id="rId20"/>
    <p:sldId id="323" r:id="rId21"/>
    <p:sldId id="308" r:id="rId22"/>
    <p:sldId id="342" r:id="rId23"/>
    <p:sldId id="262" r:id="rId24"/>
    <p:sldId id="276" r:id="rId25"/>
    <p:sldId id="279" r:id="rId26"/>
    <p:sldId id="344" r:id="rId27"/>
    <p:sldId id="352" r:id="rId28"/>
    <p:sldId id="310" r:id="rId29"/>
    <p:sldId id="326" r:id="rId30"/>
    <p:sldId id="292" r:id="rId31"/>
    <p:sldId id="325" r:id="rId32"/>
    <p:sldId id="337" r:id="rId33"/>
    <p:sldId id="343" r:id="rId34"/>
    <p:sldId id="346" r:id="rId35"/>
    <p:sldId id="354" r:id="rId36"/>
    <p:sldId id="333" r:id="rId37"/>
  </p:sldIdLst>
  <p:sldSz cx="12192000" cy="6858000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ata" initials="N" lastIdx="0" clrIdx="0">
    <p:extLst>
      <p:ext uri="{19B8F6BF-5375-455C-9EA6-DF929625EA0E}">
        <p15:presenceInfo xmlns:p15="http://schemas.microsoft.com/office/powerpoint/2012/main" userId="Nh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3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48AE8A3-4504-4DA6-87AB-E15691F9E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778" cy="337958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9FDF20-4C0C-4D42-ADF2-596840A369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0427" y="1"/>
            <a:ext cx="4276778" cy="337958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CDF66B67-606B-4792-8D51-1C137C28B672}" type="datetimeFigureOut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82791C-73FC-4F8A-AFB6-62DCF4D29C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807"/>
            <a:ext cx="4276778" cy="337957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923A21-E7F2-409F-A830-61CCE25566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0427" y="6397807"/>
            <a:ext cx="4276778" cy="337957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F5F96F11-B40A-41DC-8A79-D5F720F4C14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87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778" cy="337958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7" y="1"/>
            <a:ext cx="4276778" cy="337958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82FC685F-F8AD-4103-B10D-93EA64845A80}" type="datetimeFigureOut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49" y="3241586"/>
            <a:ext cx="7895590" cy="2652207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6778" cy="337957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7" y="6397807"/>
            <a:ext cx="4276778" cy="337957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D3757D46-687E-468A-8B00-F24C99FB5AC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505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3AEAA-BCE3-41D5-B937-FF727DA9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2480CDD-AD5A-400B-A276-C1C02E093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0C8AB3-0566-4F47-9B0E-BA5EC5F9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2146-1DC9-491E-A612-10151402BF77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130315-21D9-4EFF-8963-71F8C63D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AA4FA5-E0BB-47AD-BB1E-5543D41B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85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83C72B-72B2-484A-A792-975771E7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E0AFBD-D30E-4F75-89F4-EF6D5FFE6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534F72-3FE6-4EDB-B034-71A51E98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12B-F1AD-4F26-A48E-3826AD41A6AF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3E4820-5A4B-4AB7-983D-3F8C6B4E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477BEB-9893-4FA2-9A5D-0E457F70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85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2331489-F694-40D7-9FFF-6BE4EBE54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DC74C0-7DA8-418C-A229-EBAF91C68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C068A5-A23E-4A26-9180-0DA8C78E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F93-8097-4230-A725-EB0C19CBF917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73FC8C-A443-447D-9923-5818D0FE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6D54ED-545D-48F2-9984-82FD0E53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0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704-52F3-457D-81EC-7FAF0689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312F3B-3486-4D75-BBBB-6FC926E6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45B414-86E8-4346-832D-CA2D9A67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CE24-8B9A-4268-BBC1-83A7E432B93D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CAF9B2-1621-4D41-A146-A715E9D2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64BEA5-E8AC-4154-9C3A-A37630B6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652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3AAF8E-19AE-44CB-9EAB-D36D5DEC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3920BE-3D37-45C6-BAE3-2F002523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584B3-D97D-417B-9992-C40745CA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8451-5F81-4E05-A62A-FA2B507956DA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C71AB-7D59-4880-96F7-17717971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38DD3E-3752-4BB4-9296-5CE1308F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267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FB99B-693E-41E1-B923-6A4BC350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07B48C-9AC4-46C2-83BD-50D1070BA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746060-14E3-4CAA-8EEE-1F075ADB0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F59BFB-1FBB-446D-B916-81D703DE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47B-76EA-4932-B604-434B02A7C269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6D7CF8-A193-4FE5-BB56-F3228782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DA35CE-3CA8-40F3-B1E5-EF0C64FE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812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DC9EE-9118-435D-9DC9-010FE465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92C107-E4DD-46C1-ACF5-91D30781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6B2069-10DA-4C43-A837-170B6DC69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B87438D-DEE9-47FA-8079-EC4BE2B8C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A8DB22-92D6-47F8-B398-A9144A56E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9A319F-3D04-4D58-9988-8A5EDA93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267B-CA51-4EB4-BEC3-41A7192D5D9E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127D3A3-8E9D-4F92-9426-77947F47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B5B644-14A6-499C-9616-990377D7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8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13EB2-CC65-4326-880F-8074E20A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D81581-B65D-447C-B156-9C11159F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966-71F7-422E-8F43-FF46A9199222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339AEA-E2AB-431E-9D8C-D7546534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FC9C17-460B-4B40-9017-96EAD4E1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1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A8C5BD-C526-44B8-96C5-1B744144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683-21E4-4C12-90DE-FA7A1F1CC9DD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0E72635-BB51-4F7B-9037-C77C876B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D21D07-1DC3-4DCA-9DBF-E4D55A0C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42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AF9B71-FDCF-44BA-B7E6-E96B9C32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7232AA-A64F-4A32-8C05-EB9D4229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9776CE-EFC0-4C06-B3DA-13D37BB29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47D3F6-AD3A-402F-BCEA-9833B850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8B8F-4D6E-4365-A39E-66C1E19EE34F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B30B78-BB9E-4EE7-B1E6-C7324B61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C82440-091D-4986-BF44-A1F901BC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502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9AECF-28DE-42F9-8C87-B01A4F36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170242-78D5-4748-8C23-27D0385C0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68B19A-D94B-494A-9C02-CE316FC5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06479D-DF1F-4E30-824D-57577A4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806-BA2E-42DA-A734-4703C0E3B50B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15B178-6DAA-4F00-9472-70EF6787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ABF86F-1574-49F6-845E-5E11EAEF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476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0ECFD29-C858-430B-936F-B17C721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080104-3058-4AAA-86B6-5545A2A41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CCA8C1-949A-4F22-94D2-324605519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3877-2EFD-4BDD-ADB4-EEC6EA71BC92}" type="datetime1">
              <a:rPr kumimoji="1" lang="ja-JP" altLang="en-US" smtClean="0"/>
              <a:t>2018/11/26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FD81E9-187E-4FEE-82BC-C603FD81F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EB1F10-2FA5-4E82-8F02-689E9E9B2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B91F-23E4-440E-BEB1-469020CC6C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00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12" Type="http://schemas.openxmlformats.org/officeDocument/2006/relationships/image" Target="../media/image1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3.png"/><Relationship Id="rId5" Type="http://schemas.openxmlformats.org/officeDocument/2006/relationships/image" Target="../media/image31.png"/><Relationship Id="rId10" Type="http://schemas.openxmlformats.org/officeDocument/2006/relationships/image" Target="../media/image49.png"/><Relationship Id="rId4" Type="http://schemas.openxmlformats.org/officeDocument/2006/relationships/image" Target="../media/image30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3.png"/><Relationship Id="rId4" Type="http://schemas.openxmlformats.org/officeDocument/2006/relationships/image" Target="../media/image5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10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2.png"/><Relationship Id="rId12" Type="http://schemas.openxmlformats.org/officeDocument/2006/relationships/image" Target="../media/image36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5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42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59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image" Target="../media/image550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441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252727-492D-4384-90C7-3F4254AA0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166" y="2142858"/>
            <a:ext cx="9175668" cy="1195565"/>
          </a:xfrm>
        </p:spPr>
        <p:txBody>
          <a:bodyPr anchor="t">
            <a:normAutofit/>
          </a:bodyPr>
          <a:lstStyle/>
          <a:p>
            <a:r>
              <a:rPr kumimoji="1" lang="en-US" altLang="ja-JP" sz="3200" b="1" dirty="0">
                <a:latin typeface="Century" panose="02040604050505020304" pitchFamily="18" charset="0"/>
              </a:rPr>
              <a:t>Existence of 3-factors in Star-free Graphs </a:t>
            </a:r>
            <a:br>
              <a:rPr kumimoji="1" lang="en-US" altLang="ja-JP" sz="3200" b="1" dirty="0">
                <a:latin typeface="Century" panose="02040604050505020304" pitchFamily="18" charset="0"/>
              </a:rPr>
            </a:br>
            <a:r>
              <a:rPr kumimoji="1" lang="en-US" altLang="ja-JP" sz="3200" b="1" dirty="0">
                <a:latin typeface="Century" panose="02040604050505020304" pitchFamily="18" charset="0"/>
              </a:rPr>
              <a:t>with High Connectivity</a:t>
            </a:r>
            <a:endParaRPr kumimoji="1" lang="ja-JP" altLang="en-US" sz="3200" b="1" dirty="0">
              <a:latin typeface="Century" panose="02040604050505020304" pitchFamily="18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108A804-1B08-4D9E-985B-0D00314A0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348" y="4047599"/>
            <a:ext cx="7103304" cy="2440287"/>
          </a:xfrm>
        </p:spPr>
        <p:txBody>
          <a:bodyPr>
            <a:noAutofit/>
          </a:bodyPr>
          <a:lstStyle/>
          <a:p>
            <a:r>
              <a:rPr kumimoji="1" lang="en-US" altLang="ja-JP" sz="2800" dirty="0">
                <a:latin typeface="Cambria Math" panose="02040503050406030204" pitchFamily="18" charset="0"/>
              </a:rPr>
              <a:t>Shuto Nishida</a:t>
            </a:r>
            <a:br>
              <a:rPr kumimoji="1" lang="en-US" altLang="ja-JP" sz="2800" dirty="0">
                <a:latin typeface="Cambria Math" panose="02040503050406030204" pitchFamily="18" charset="0"/>
              </a:rPr>
            </a:br>
            <a:r>
              <a:rPr kumimoji="1" lang="en-US" altLang="ja-JP" dirty="0">
                <a:latin typeface="Cambria Math" panose="02040503050406030204" pitchFamily="18" charset="0"/>
              </a:rPr>
              <a:t>(</a:t>
            </a:r>
            <a:r>
              <a:rPr lang="en-US" altLang="ja-JP" dirty="0">
                <a:latin typeface="Cambria Math" panose="02040503050406030204" pitchFamily="18" charset="0"/>
              </a:rPr>
              <a:t>Tokyo University of Science)</a:t>
            </a:r>
          </a:p>
          <a:p>
            <a:endParaRPr lang="en-US" altLang="ja-JP" dirty="0">
              <a:latin typeface="Cambria Math" panose="02040503050406030204" pitchFamily="18" charset="0"/>
            </a:endParaRPr>
          </a:p>
          <a:p>
            <a:pPr fontAlgn="b"/>
            <a:r>
              <a:rPr lang="en-US" altLang="ja-JP" dirty="0">
                <a:latin typeface="Cambria Math" panose="02040503050406030204" pitchFamily="18" charset="0"/>
              </a:rPr>
              <a:t>Nov. 26, 2018</a:t>
            </a:r>
            <a:br>
              <a:rPr lang="en-US" altLang="ja-JP" dirty="0">
                <a:latin typeface="Cambria Math" panose="02040503050406030204" pitchFamily="18" charset="0"/>
              </a:rPr>
            </a:br>
            <a:r>
              <a:rPr lang="en-US" altLang="ja-JP" dirty="0">
                <a:latin typeface="Cambria Math" panose="02040503050406030204" pitchFamily="18" charset="0"/>
              </a:rPr>
              <a:t>Guangzhou discrete mathematics seminar</a:t>
            </a:r>
            <a:br>
              <a:rPr lang="en-US" altLang="ja-JP" dirty="0">
                <a:latin typeface="Cambria Math" panose="02040503050406030204" pitchFamily="18" charset="0"/>
              </a:rPr>
            </a:br>
            <a:r>
              <a:rPr lang="en-US" altLang="ja-JP" dirty="0">
                <a:latin typeface="Cambria Math" panose="02040503050406030204" pitchFamily="18" charset="0"/>
              </a:rPr>
              <a:t>Sun Yat-sen Univ.</a:t>
            </a:r>
          </a:p>
        </p:txBody>
      </p:sp>
    </p:spTree>
    <p:extLst>
      <p:ext uri="{BB962C8B-B14F-4D97-AF65-F5344CB8AC3E}">
        <p14:creationId xmlns:p14="http://schemas.microsoft.com/office/powerpoint/2010/main" val="251709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ja-JP" sz="3200" dirty="0">
                    <a:latin typeface="Century" panose="02040604050505020304" pitchFamily="18" charset="0"/>
                  </a:rPr>
                  <a:t>Minimum degree conditions to have a 4-factor </a:t>
                </a:r>
                <a:br>
                  <a:rPr lang="en-US" altLang="ja-JP" sz="3200" dirty="0">
                    <a:latin typeface="Century" panose="02040604050505020304" pitchFamily="18" charset="0"/>
                  </a:rPr>
                </a:br>
                <a:r>
                  <a:rPr lang="en-US" altLang="ja-JP" sz="3200" dirty="0">
                    <a:latin typeface="Century" panose="020406040505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blipFill>
                <a:blip r:embed="rId2"/>
                <a:stretch>
                  <a:fillRect t="-10390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8776248"/>
                  </p:ext>
                </p:extLst>
              </p:nvPr>
            </p:nvGraphicFramePr>
            <p:xfrm>
              <a:off x="715914" y="1430847"/>
              <a:ext cx="10760171" cy="37476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0487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385715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722981">
                      <a:extLst>
                        <a:ext uri="{9D8B030D-6E8A-4147-A177-3AD203B41FA5}">
                          <a16:colId xmlns:a16="http://schemas.microsoft.com/office/drawing/2014/main" val="1940409917"/>
                        </a:ext>
                      </a:extLst>
                    </a:gridCol>
                    <a:gridCol w="1862663">
                      <a:extLst>
                        <a:ext uri="{9D8B030D-6E8A-4147-A177-3AD203B41FA5}">
                          <a16:colId xmlns:a16="http://schemas.microsoft.com/office/drawing/2014/main" val="3469808787"/>
                        </a:ext>
                      </a:extLst>
                    </a:gridCol>
                    <a:gridCol w="1823623">
                      <a:extLst>
                        <a:ext uri="{9D8B030D-6E8A-4147-A177-3AD203B41FA5}">
                          <a16:colId xmlns:a16="http://schemas.microsoft.com/office/drawing/2014/main" val="1867093583"/>
                        </a:ext>
                      </a:extLst>
                    </a:gridCol>
                    <a:gridCol w="2044702">
                      <a:extLst>
                        <a:ext uri="{9D8B030D-6E8A-4147-A177-3AD203B41FA5}">
                          <a16:colId xmlns:a16="http://schemas.microsoft.com/office/drawing/2014/main" val="2267272393"/>
                        </a:ext>
                      </a:extLst>
                    </a:gridCol>
                  </a:tblGrid>
                  <a:tr h="6948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700" b="1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</a:t>
                          </a:r>
                          <a:r>
                            <a:rPr lang="ja-JP" altLang="en-US" sz="2700" b="1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7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altLang="ja-JP" sz="2700" b="0" i="1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altLang="ja-JP" sz="2700" b="0" baseline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7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kumimoji="1" lang="ja-JP" altLang="en-US" sz="2700" b="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529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ja-JP" altLang="en-US" sz="23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3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3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altLang="ja-JP" sz="23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(5</m:t>
                              </m:r>
                              <m:r>
                                <a:rPr lang="en-US" altLang="ja-JP" sz="2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−3)/2</m:t>
                              </m:r>
                            </m:oMath>
                          </a14:m>
                          <a:r>
                            <a:rPr lang="en-US" altLang="ja-JP" sz="20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513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ja-JP" altLang="en-US" sz="23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300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300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altLang="ja-JP" sz="230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altLang="ja-JP" sz="2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(3</m:t>
                                  </m:r>
                                  <m: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+1)/2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ja-JP" sz="20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531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3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3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3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3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300" i="1" baseline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3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en-US" altLang="ja-JP" sz="23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7680" marR="97680" marT="48840" marB="488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  <a:tr h="5312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8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lang="ja-JP" altLang="en-US" sz="2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7 )</m:t>
                                </m:r>
                              </m:oMath>
                            </m:oMathPara>
                          </a14:m>
                          <a:endParaRPr kumimoji="1" lang="en-US" altLang="ja-JP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7680" marR="97680" marT="48840" marB="488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96262983"/>
                      </a:ext>
                    </a:extLst>
                  </a:tr>
                  <a:tr h="722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altLang="ja-JP" sz="23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(3</m:t>
                                    </m:r>
                                    <m:r>
                                      <a:rPr lang="en-US" altLang="ja-JP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−3)/2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3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408" marR="89408" marT="44704" marB="447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300" dirty="0">
                              <a:ea typeface="Cambria Math" panose="02040503050406030204" pitchFamily="18" charset="0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sz="2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altLang="ja-JP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(3</m:t>
                                  </m:r>
                                  <m: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−3)/2</m:t>
                                  </m:r>
                                </m:e>
                              </m:d>
                            </m:oMath>
                          </a14:m>
                          <a:r>
                            <a:rPr kumimoji="1" lang="en-US" altLang="ja-JP" sz="1800" dirty="0"/>
                            <a:t> )</a:t>
                          </a:r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897658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8776248"/>
                  </p:ext>
                </p:extLst>
              </p:nvPr>
            </p:nvGraphicFramePr>
            <p:xfrm>
              <a:off x="715914" y="1430847"/>
              <a:ext cx="10760171" cy="37476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0487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385715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722981">
                      <a:extLst>
                        <a:ext uri="{9D8B030D-6E8A-4147-A177-3AD203B41FA5}">
                          <a16:colId xmlns:a16="http://schemas.microsoft.com/office/drawing/2014/main" val="1940409917"/>
                        </a:ext>
                      </a:extLst>
                    </a:gridCol>
                    <a:gridCol w="1862663">
                      <a:extLst>
                        <a:ext uri="{9D8B030D-6E8A-4147-A177-3AD203B41FA5}">
                          <a16:colId xmlns:a16="http://schemas.microsoft.com/office/drawing/2014/main" val="3469808787"/>
                        </a:ext>
                      </a:extLst>
                    </a:gridCol>
                    <a:gridCol w="1823623">
                      <a:extLst>
                        <a:ext uri="{9D8B030D-6E8A-4147-A177-3AD203B41FA5}">
                          <a16:colId xmlns:a16="http://schemas.microsoft.com/office/drawing/2014/main" val="1867093583"/>
                        </a:ext>
                      </a:extLst>
                    </a:gridCol>
                    <a:gridCol w="2044702">
                      <a:extLst>
                        <a:ext uri="{9D8B030D-6E8A-4147-A177-3AD203B41FA5}">
                          <a16:colId xmlns:a16="http://schemas.microsoft.com/office/drawing/2014/main" val="2267272393"/>
                        </a:ext>
                      </a:extLst>
                    </a:gridCol>
                  </a:tblGrid>
                  <a:tr h="91963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6674" marR="96674" marT="48336" marB="483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3"/>
                          <a:stretch>
                            <a:fillRect l="-952" t="-1987" r="-461905" b="-311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</a:p>
                      </a:txBody>
                      <a:tcPr marL="96674" marR="96674" marT="48336" marB="4833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529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16" t="-177011" r="-276" b="-4413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513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16" t="-283529" r="-276" b="-35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531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3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7680" marR="97680" marT="48840" marB="488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3"/>
                          <a:stretch>
                            <a:fillRect l="-193617" t="-374713" r="-335106" b="-24367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  <a:tr h="5312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7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6674" marR="96674" marT="48336" marB="483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8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7680" marR="97680" marT="48840" marB="488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3"/>
                          <a:stretch>
                            <a:fillRect l="-270588" t="-474713" r="-208824" b="-14367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96262983"/>
                      </a:ext>
                    </a:extLst>
                  </a:tr>
                  <a:tr h="72252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6674" marR="96674" marT="48336" marB="4833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2" t="-420168" r="-461905" b="-504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kumimoji="1" lang="ja-JP" altLang="en-US" sz="27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408" marR="89408" marT="44704" marB="447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408" marR="89408" marT="44704" marB="4470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3"/>
                          <a:stretch>
                            <a:fillRect l="-178583" t="-420168" r="-630" b="-50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897658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EF5B07CF-2458-4FB7-8743-877CC198E56E}"/>
              </a:ext>
            </a:extLst>
          </p:cNvPr>
          <p:cNvSpPr txBox="1">
            <a:spLocks/>
          </p:cNvSpPr>
          <p:nvPr/>
        </p:nvSpPr>
        <p:spPr>
          <a:xfrm>
            <a:off x="6935742" y="5358901"/>
            <a:ext cx="4770483" cy="5442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Cambria Math" panose="02040503050406030204" pitchFamily="18" charset="0"/>
              </a:rPr>
              <a:t>4-factor’s case has been completed.</a:t>
            </a:r>
          </a:p>
          <a:p>
            <a:r>
              <a:rPr lang="en-US" altLang="ja-JP" sz="2000" dirty="0">
                <a:latin typeface="Cambria Math" panose="02040503050406030204" pitchFamily="18" charset="0"/>
                <a:ea typeface="游ゴシック" panose="020B0400000000000000" pitchFamily="50" charset="-128"/>
              </a:rPr>
              <a:t>All minimum degree conditions are sharp.</a:t>
            </a:r>
            <a:endParaRPr lang="ja-JP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F05F00C-B182-4F55-92DD-32DE65FE4CEF}"/>
              </a:ext>
            </a:extLst>
          </p:cNvPr>
          <p:cNvSpPr txBox="1">
            <a:spLocks/>
          </p:cNvSpPr>
          <p:nvPr/>
        </p:nvSpPr>
        <p:spPr>
          <a:xfrm>
            <a:off x="838200" y="6031587"/>
            <a:ext cx="10515600" cy="5442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ambria Math" panose="02040503050406030204" pitchFamily="18" charset="0"/>
              </a:rPr>
              <a:t>4-factor’s case is similar to 2-factor’s case. 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B875B35-997E-49BC-AFF4-F9B92D1C7F89}"/>
              </a:ext>
            </a:extLst>
          </p:cNvPr>
          <p:cNvSpPr txBox="1">
            <a:spLocks/>
          </p:cNvSpPr>
          <p:nvPr/>
        </p:nvSpPr>
        <p:spPr>
          <a:xfrm>
            <a:off x="1401713" y="5287536"/>
            <a:ext cx="3513188" cy="446787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 err="1">
                <a:latin typeface="Cambria Math" panose="02040503050406030204" pitchFamily="18" charset="0"/>
              </a:rPr>
              <a:t>Egawa</a:t>
            </a:r>
            <a:r>
              <a:rPr lang="en-US" altLang="ja-JP" sz="1800" dirty="0">
                <a:latin typeface="Cambria Math" panose="02040503050406030204" pitchFamily="18" charset="0"/>
              </a:rPr>
              <a:t> and Kotani, 2013 and 2014</a:t>
            </a:r>
            <a:endParaRPr lang="ja-JP" altLang="en-US" sz="1800" dirty="0">
              <a:latin typeface="Cambria Math" panose="02040503050406030204" pitchFamily="18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43B022A-ACDC-4471-9DA1-EF6A41488011}"/>
              </a:ext>
            </a:extLst>
          </p:cNvPr>
          <p:cNvCxnSpPr>
            <a:cxnSpLocks/>
          </p:cNvCxnSpPr>
          <p:nvPr/>
        </p:nvCxnSpPr>
        <p:spPr>
          <a:xfrm flipV="1">
            <a:off x="3467100" y="3698577"/>
            <a:ext cx="752475" cy="158895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F168828-CC99-4DC1-A574-8B592BD2C0D1}"/>
              </a:ext>
            </a:extLst>
          </p:cNvPr>
          <p:cNvCxnSpPr>
            <a:cxnSpLocks/>
          </p:cNvCxnSpPr>
          <p:nvPr/>
        </p:nvCxnSpPr>
        <p:spPr>
          <a:xfrm flipV="1">
            <a:off x="4914901" y="4345577"/>
            <a:ext cx="972093" cy="94195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33DACE1-C2D6-4090-B80D-76780F67C0C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914901" y="4778600"/>
            <a:ext cx="3057526" cy="7323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タイトル 1">
            <a:extLst>
              <a:ext uri="{FF2B5EF4-FFF2-40B4-BE49-F238E27FC236}">
                <a16:creationId xmlns:a16="http://schemas.microsoft.com/office/drawing/2014/main" id="{7CA79AF5-9771-4E58-887F-CC6E4BE61006}"/>
              </a:ext>
            </a:extLst>
          </p:cNvPr>
          <p:cNvSpPr txBox="1">
            <a:spLocks/>
          </p:cNvSpPr>
          <p:nvPr/>
        </p:nvSpPr>
        <p:spPr>
          <a:xfrm>
            <a:off x="8535937" y="2944386"/>
            <a:ext cx="2732137" cy="446787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Cambria Math" panose="02040503050406030204" pitchFamily="18" charset="0"/>
              </a:rPr>
              <a:t>(</a:t>
            </a:r>
            <a:r>
              <a:rPr lang="en-US" altLang="ja-JP" sz="1800" dirty="0" err="1">
                <a:latin typeface="Cambria Math" panose="02040503050406030204" pitchFamily="18" charset="0"/>
              </a:rPr>
              <a:t>Egawa</a:t>
            </a:r>
            <a:r>
              <a:rPr lang="en-US" altLang="ja-JP" sz="1800" dirty="0">
                <a:latin typeface="Cambria Math" panose="02040503050406030204" pitchFamily="18" charset="0"/>
              </a:rPr>
              <a:t> and Kotani, 2011)</a:t>
            </a:r>
            <a:endParaRPr lang="ja-JP" altLang="en-US" sz="1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3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7869" y="301394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3200" dirty="0">
                    <a:latin typeface="Century" panose="02040604050505020304" pitchFamily="18" charset="0"/>
                  </a:rPr>
                  <a:t>3-factors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 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7869" y="301394"/>
                <a:ext cx="10515600" cy="566052"/>
              </a:xfrm>
              <a:blipFill>
                <a:blip r:embed="rId2"/>
                <a:stretch>
                  <a:fillRect l="-1507" t="-23656" b="-27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8777"/>
                <a:ext cx="10515600" cy="2838457"/>
              </a:xfrm>
              <a:noFill/>
              <a:ln w="38100" cmpd="dbl"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Theorem 2</a:t>
                </a:r>
                <a:r>
                  <a:rPr kumimoji="1" lang="ja-JP" altLang="en-US" sz="2400" dirty="0">
                    <a:latin typeface="Cambria Math" panose="02040503050406030204" pitchFamily="18" charset="0"/>
                  </a:rPr>
                  <a:t>（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Ota and Tokuda, 1996</a:t>
                </a:r>
                <a:r>
                  <a:rPr kumimoji="1" lang="ja-JP" altLang="en-US" sz="2400" dirty="0">
                    <a:latin typeface="Cambria Math" panose="02040503050406030204" pitchFamily="18" charset="0"/>
                  </a:rPr>
                  <a:t>）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ja-JP" alt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integers. Let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graph,</a:t>
                </a:r>
                <a:b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d>
                      <m:dPr>
                        <m:begChr m:val="⌈"/>
                        <m:endChr m:val="⌉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</m:t>
                    </m:r>
                  </m:oMath>
                </a14:m>
                <a:endParaRPr lang="en-US" altLang="ja-JP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odd, suppose further that </a:t>
                </a:r>
                <a14:m>
                  <m:oMath xmlns:m="http://schemas.openxmlformats.org/officeDocument/2006/math"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|</a:t>
                </a:r>
                <a14:m>
                  <m:oMath xmlns:m="http://schemas.openxmlformats.org/officeDocument/2006/math"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-factor.</a:t>
                </a:r>
                <a:endParaRPr lang="en-US" altLang="ja-JP" sz="2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8777"/>
                <a:ext cx="10515600" cy="2838457"/>
              </a:xfrm>
              <a:blipFill>
                <a:blip r:embed="rId3"/>
                <a:stretch>
                  <a:fillRect l="-751" b="-212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>
                <a:extLst>
                  <a:ext uri="{FF2B5EF4-FFF2-40B4-BE49-F238E27FC236}">
                    <a16:creationId xmlns:a16="http://schemas.microsoft.com/office/drawing/2014/main" id="{B95EB287-3B4A-400F-AC43-2EC9EF5DCE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29169"/>
                <a:ext cx="10515600" cy="88578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We have to suppose further the conditions if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is odd.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we cannot get minimum degree condition from Thm.2.</a:t>
                </a:r>
              </a:p>
            </p:txBody>
          </p:sp>
        </mc:Choice>
        <mc:Fallback xmlns="">
          <p:sp>
            <p:nvSpPr>
              <p:cNvPr id="4" name="タイトル 1">
                <a:extLst>
                  <a:ext uri="{FF2B5EF4-FFF2-40B4-BE49-F238E27FC236}">
                    <a16:creationId xmlns:a16="http://schemas.microsoft.com/office/drawing/2014/main" id="{B95EB287-3B4A-400F-AC43-2EC9EF5DC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9169"/>
                <a:ext cx="10515600" cy="885781"/>
              </a:xfrm>
              <a:prstGeom prst="rect">
                <a:avLst/>
              </a:prstGeom>
              <a:blipFill>
                <a:blip r:embed="rId4"/>
                <a:stretch>
                  <a:fillRect l="-812" t="-9655" b="-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10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D9684-C970-4AAA-8BA4-C998FF7D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59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Tutte’s theorem </a:t>
            </a:r>
            <a:endParaRPr kumimoji="1" lang="ja-JP" altLang="en-US" sz="2400" b="1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7889"/>
                <a:ext cx="10515600" cy="2546134"/>
              </a:xfrm>
              <a:ln w="38100" cmpd="dbl"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(Tutte, 1952)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an integer. </a:t>
                </a:r>
                <a:b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-factor, if and only if for all disjoint subsets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ja-JP" sz="2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𝑑𝑒𝑔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denotes the number of components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such that </a:t>
                </a:r>
                <a:b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7889"/>
                <a:ext cx="10515600" cy="2546134"/>
              </a:xfrm>
              <a:blipFill>
                <a:blip r:embed="rId2"/>
                <a:stretch>
                  <a:fillRect l="-578" t="-2123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B40D1775-6DCD-4EEA-8B46-D22260C41016}"/>
              </a:ext>
            </a:extLst>
          </p:cNvPr>
          <p:cNvSpPr txBox="1">
            <a:spLocks/>
          </p:cNvSpPr>
          <p:nvPr/>
        </p:nvSpPr>
        <p:spPr>
          <a:xfrm>
            <a:off x="838200" y="5217162"/>
            <a:ext cx="10515600" cy="491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Cambria Math" panose="02040503050406030204" pitchFamily="18" charset="0"/>
                <a:ea typeface="游ゴシック" panose="020B0400000000000000" pitchFamily="50" charset="-128"/>
              </a:rPr>
              <a:t>The above part differs between even and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EDA02977-6395-460B-BDE8-2D15E77AB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05742"/>
                <a:ext cx="4151811" cy="491727"/>
              </a:xfrm>
              <a:prstGeom prst="rect">
                <a:avLst/>
              </a:prstGeom>
              <a:ln w="38100" cmpd="dbl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odd” (if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even)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EDA02977-6395-460B-BDE8-2D15E77AB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05742"/>
                <a:ext cx="4151811" cy="491727"/>
              </a:xfrm>
              <a:prstGeom prst="rect">
                <a:avLst/>
              </a:prstGeom>
              <a:blipFill>
                <a:blip r:embed="rId3"/>
                <a:stretch>
                  <a:fillRect l="-1892" t="-12644" r="-146" b="-9195"/>
                </a:stretch>
              </a:blipFill>
              <a:ln w="381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6757DAD-775E-40CC-A876-D967675EF243}"/>
              </a:ext>
            </a:extLst>
          </p:cNvPr>
          <p:cNvCxnSpPr>
            <a:cxnSpLocks/>
          </p:cNvCxnSpPr>
          <p:nvPr/>
        </p:nvCxnSpPr>
        <p:spPr>
          <a:xfrm>
            <a:off x="939935" y="3655139"/>
            <a:ext cx="307471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C209064F-625C-4C63-82B6-16B0C1E4DB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1823" y="4305741"/>
                <a:ext cx="5257800" cy="491727"/>
              </a:xfrm>
              <a:prstGeom prst="rect">
                <a:avLst/>
              </a:prstGeom>
              <a:ln w="38100" cmpd="dbl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is odd” (if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is odd)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C209064F-625C-4C63-82B6-16B0C1E4D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823" y="4305741"/>
                <a:ext cx="5257800" cy="491727"/>
              </a:xfrm>
              <a:prstGeom prst="rect">
                <a:avLst/>
              </a:prstGeom>
              <a:blipFill>
                <a:blip r:embed="rId4"/>
                <a:stretch>
                  <a:fillRect l="-1498" t="-12644" r="-115" b="-9195"/>
                </a:stretch>
              </a:blipFill>
              <a:ln w="381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FE9F018-F1C9-4EB2-BE7D-A0B7FCAFE2B9}"/>
              </a:ext>
            </a:extLst>
          </p:cNvPr>
          <p:cNvCxnSpPr>
            <a:cxnSpLocks/>
          </p:cNvCxnSpPr>
          <p:nvPr/>
        </p:nvCxnSpPr>
        <p:spPr>
          <a:xfrm>
            <a:off x="2477293" y="3655139"/>
            <a:ext cx="0" cy="57586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86FEE64-0F2A-4DF6-A18A-CF246EDFA8A1}"/>
              </a:ext>
            </a:extLst>
          </p:cNvPr>
          <p:cNvCxnSpPr>
            <a:cxnSpLocks/>
          </p:cNvCxnSpPr>
          <p:nvPr/>
        </p:nvCxnSpPr>
        <p:spPr>
          <a:xfrm>
            <a:off x="3543300" y="3655139"/>
            <a:ext cx="2266950" cy="57586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楕円 104">
            <a:extLst>
              <a:ext uri="{FF2B5EF4-FFF2-40B4-BE49-F238E27FC236}">
                <a16:creationId xmlns:a16="http://schemas.microsoft.com/office/drawing/2014/main" id="{AA12B104-4314-481A-898F-2B72AD1471E0}"/>
              </a:ext>
            </a:extLst>
          </p:cNvPr>
          <p:cNvSpPr/>
          <p:nvPr/>
        </p:nvSpPr>
        <p:spPr>
          <a:xfrm>
            <a:off x="2946917" y="1286623"/>
            <a:ext cx="1260967" cy="458617"/>
          </a:xfrm>
          <a:prstGeom prst="ellipse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7869" y="301394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3200" dirty="0">
                    <a:ea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odd” cannot be dropped</a:t>
                </a:r>
                <a:r>
                  <a:rPr lang="ja-JP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①</a:t>
                </a:r>
                <a:endParaRPr kumimoji="1" lang="ja-JP" altLang="en-US" sz="32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7869" y="301394"/>
                <a:ext cx="10515600" cy="566052"/>
              </a:xfrm>
              <a:blipFill>
                <a:blip r:embed="rId2"/>
                <a:stretch>
                  <a:fillRect l="-1507" t="-22581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楕円 4">
            <a:extLst>
              <a:ext uri="{FF2B5EF4-FFF2-40B4-BE49-F238E27FC236}">
                <a16:creationId xmlns:a16="http://schemas.microsoft.com/office/drawing/2014/main" id="{FAA06C30-3FD1-43BB-ADD8-775362DAB2F8}"/>
              </a:ext>
            </a:extLst>
          </p:cNvPr>
          <p:cNvSpPr/>
          <p:nvPr/>
        </p:nvSpPr>
        <p:spPr>
          <a:xfrm>
            <a:off x="2611160" y="1980001"/>
            <a:ext cx="1989633" cy="6879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4B90E2-668B-4193-921F-F99D02E44BFB}"/>
              </a:ext>
            </a:extLst>
          </p:cNvPr>
          <p:cNvSpPr/>
          <p:nvPr/>
        </p:nvSpPr>
        <p:spPr>
          <a:xfrm>
            <a:off x="3151542" y="145843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ED9AB33-275E-4401-A011-067975C9E250}"/>
              </a:ext>
            </a:extLst>
          </p:cNvPr>
          <p:cNvSpPr/>
          <p:nvPr/>
        </p:nvSpPr>
        <p:spPr>
          <a:xfrm>
            <a:off x="3921757" y="145843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450787-D05D-408C-BFD2-00CFE52826C4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268470" y="1516894"/>
            <a:ext cx="653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38263210-2322-4BDA-8B2C-C760B34641D5}"/>
              </a:ext>
            </a:extLst>
          </p:cNvPr>
          <p:cNvSpPr/>
          <p:nvPr/>
        </p:nvSpPr>
        <p:spPr>
          <a:xfrm>
            <a:off x="2831970" y="2382121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F692D75F-F48A-40DD-90F2-AAE23A2A3A1A}"/>
              </a:ext>
            </a:extLst>
          </p:cNvPr>
          <p:cNvSpPr/>
          <p:nvPr/>
        </p:nvSpPr>
        <p:spPr>
          <a:xfrm>
            <a:off x="3237723" y="2382121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E8D9278-CC4E-4846-B35D-D2A60022535C}"/>
              </a:ext>
            </a:extLst>
          </p:cNvPr>
          <p:cNvSpPr/>
          <p:nvPr/>
        </p:nvSpPr>
        <p:spPr>
          <a:xfrm>
            <a:off x="4140310" y="2382121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210B70D-803F-406F-9EC8-80ECF3CDE9BF}"/>
              </a:ext>
            </a:extLst>
          </p:cNvPr>
          <p:cNvSpPr/>
          <p:nvPr/>
        </p:nvSpPr>
        <p:spPr>
          <a:xfrm>
            <a:off x="1143559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2EC1F6E-14D1-41FC-8556-0E2CF06CADD5}"/>
              </a:ext>
            </a:extLst>
          </p:cNvPr>
          <p:cNvSpPr/>
          <p:nvPr/>
        </p:nvSpPr>
        <p:spPr>
          <a:xfrm>
            <a:off x="2064190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49B6866-23E6-4860-A7EB-996AEE23FFA3}"/>
              </a:ext>
            </a:extLst>
          </p:cNvPr>
          <p:cNvSpPr/>
          <p:nvPr/>
        </p:nvSpPr>
        <p:spPr>
          <a:xfrm>
            <a:off x="1435432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6FF5E3C-28CC-4DB9-A56B-13A7001D105C}"/>
              </a:ext>
            </a:extLst>
          </p:cNvPr>
          <p:cNvSpPr/>
          <p:nvPr/>
        </p:nvSpPr>
        <p:spPr>
          <a:xfrm>
            <a:off x="2311063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8A14B00-8E90-43A2-B613-10746E428E7B}"/>
              </a:ext>
            </a:extLst>
          </p:cNvPr>
          <p:cNvCxnSpPr>
            <a:cxnSpLocks/>
            <a:stCxn id="20" idx="7"/>
            <a:endCxn id="14" idx="3"/>
          </p:cNvCxnSpPr>
          <p:nvPr/>
        </p:nvCxnSpPr>
        <p:spPr>
          <a:xfrm flipV="1">
            <a:off x="1535236" y="2481925"/>
            <a:ext cx="1313858" cy="9203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192EC6E-109A-4934-A0FD-EB53C2DD93F1}"/>
              </a:ext>
            </a:extLst>
          </p:cNvPr>
          <p:cNvCxnSpPr>
            <a:cxnSpLocks/>
            <a:stCxn id="23" idx="0"/>
            <a:endCxn id="14" idx="3"/>
          </p:cNvCxnSpPr>
          <p:nvPr/>
        </p:nvCxnSpPr>
        <p:spPr>
          <a:xfrm flipV="1">
            <a:off x="2369527" y="2481925"/>
            <a:ext cx="479567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3FBB95E7-0ED8-4077-A7CA-3A0527BCA1F7}"/>
              </a:ext>
            </a:extLst>
          </p:cNvPr>
          <p:cNvSpPr/>
          <p:nvPr/>
        </p:nvSpPr>
        <p:spPr>
          <a:xfrm>
            <a:off x="2669649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742CAAE-4A3F-473C-A710-0B03621DB290}"/>
              </a:ext>
            </a:extLst>
          </p:cNvPr>
          <p:cNvSpPr/>
          <p:nvPr/>
        </p:nvSpPr>
        <p:spPr>
          <a:xfrm>
            <a:off x="3637394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146001B-92FB-4E6C-98BF-B8CF3A18282A}"/>
              </a:ext>
            </a:extLst>
          </p:cNvPr>
          <p:cNvSpPr/>
          <p:nvPr/>
        </p:nvSpPr>
        <p:spPr>
          <a:xfrm>
            <a:off x="2876292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957DC7C-DC05-42A9-A179-0783AE86B02C}"/>
              </a:ext>
            </a:extLst>
          </p:cNvPr>
          <p:cNvSpPr/>
          <p:nvPr/>
        </p:nvSpPr>
        <p:spPr>
          <a:xfrm>
            <a:off x="3767339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C087E4-EFAA-425A-A19C-AD1E39C743F5}"/>
              </a:ext>
            </a:extLst>
          </p:cNvPr>
          <p:cNvSpPr txBox="1"/>
          <p:nvPr/>
        </p:nvSpPr>
        <p:spPr>
          <a:xfrm>
            <a:off x="1597641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C7BCDD6-2A66-49DF-BC3E-633E1AFE4352}"/>
              </a:ext>
            </a:extLst>
          </p:cNvPr>
          <p:cNvSpPr txBox="1"/>
          <p:nvPr/>
        </p:nvSpPr>
        <p:spPr>
          <a:xfrm>
            <a:off x="3145354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3DE06F7-6289-4213-A421-193A0BF34EDD}"/>
              </a:ext>
            </a:extLst>
          </p:cNvPr>
          <p:cNvCxnSpPr>
            <a:cxnSpLocks/>
            <a:stCxn id="37" idx="7"/>
            <a:endCxn id="15" idx="4"/>
          </p:cNvCxnSpPr>
          <p:nvPr/>
        </p:nvCxnSpPr>
        <p:spPr>
          <a:xfrm flipV="1">
            <a:off x="2976096" y="2499049"/>
            <a:ext cx="320091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11F5BECD-303E-4CA1-85DD-32AA72ACDE1D}"/>
              </a:ext>
            </a:extLst>
          </p:cNvPr>
          <p:cNvCxnSpPr>
            <a:cxnSpLocks/>
            <a:stCxn id="38" idx="1"/>
            <a:endCxn id="15" idx="4"/>
          </p:cNvCxnSpPr>
          <p:nvPr/>
        </p:nvCxnSpPr>
        <p:spPr>
          <a:xfrm flipH="1" flipV="1">
            <a:off x="3296187" y="2499049"/>
            <a:ext cx="488276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楕円 53">
            <a:extLst>
              <a:ext uri="{FF2B5EF4-FFF2-40B4-BE49-F238E27FC236}">
                <a16:creationId xmlns:a16="http://schemas.microsoft.com/office/drawing/2014/main" id="{108B88C6-0E09-4D45-96D4-068E77519EBA}"/>
              </a:ext>
            </a:extLst>
          </p:cNvPr>
          <p:cNvSpPr/>
          <p:nvPr/>
        </p:nvSpPr>
        <p:spPr>
          <a:xfrm>
            <a:off x="4737924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BBCB32B0-FCBC-430F-8145-7CE8C0B810D4}"/>
              </a:ext>
            </a:extLst>
          </p:cNvPr>
          <p:cNvSpPr/>
          <p:nvPr/>
        </p:nvSpPr>
        <p:spPr>
          <a:xfrm>
            <a:off x="5705669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0D267A54-5FBB-4C4D-B1D1-A2B4C0D7B33A}"/>
              </a:ext>
            </a:extLst>
          </p:cNvPr>
          <p:cNvSpPr/>
          <p:nvPr/>
        </p:nvSpPr>
        <p:spPr>
          <a:xfrm>
            <a:off x="4944567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1A7ECC0F-F6CF-4F6E-94A1-AE5A944CE8AE}"/>
              </a:ext>
            </a:extLst>
          </p:cNvPr>
          <p:cNvSpPr/>
          <p:nvPr/>
        </p:nvSpPr>
        <p:spPr>
          <a:xfrm>
            <a:off x="5835614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4237280-D6B4-4C0D-A624-E20A7786DD0E}"/>
              </a:ext>
            </a:extLst>
          </p:cNvPr>
          <p:cNvSpPr txBox="1"/>
          <p:nvPr/>
        </p:nvSpPr>
        <p:spPr>
          <a:xfrm>
            <a:off x="5213629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BB30D42-D174-49CF-B1E8-0EC2C2EFC69E}"/>
              </a:ext>
            </a:extLst>
          </p:cNvPr>
          <p:cNvSpPr txBox="1"/>
          <p:nvPr/>
        </p:nvSpPr>
        <p:spPr>
          <a:xfrm>
            <a:off x="3529839" y="2251092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5852644-2E9A-4E3C-B51D-AC9EC95F2C6E}"/>
              </a:ext>
            </a:extLst>
          </p:cNvPr>
          <p:cNvCxnSpPr>
            <a:cxnSpLocks/>
            <a:stCxn id="56" idx="1"/>
            <a:endCxn id="17" idx="4"/>
          </p:cNvCxnSpPr>
          <p:nvPr/>
        </p:nvCxnSpPr>
        <p:spPr>
          <a:xfrm flipH="1" flipV="1">
            <a:off x="4198774" y="2499049"/>
            <a:ext cx="762917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560ECD0D-9517-461E-B30C-9BCCC5C5D811}"/>
              </a:ext>
            </a:extLst>
          </p:cNvPr>
          <p:cNvCxnSpPr>
            <a:cxnSpLocks/>
            <a:stCxn id="57" idx="1"/>
            <a:endCxn id="17" idx="5"/>
          </p:cNvCxnSpPr>
          <p:nvPr/>
        </p:nvCxnSpPr>
        <p:spPr>
          <a:xfrm flipH="1" flipV="1">
            <a:off x="4240114" y="2481925"/>
            <a:ext cx="1612624" cy="9203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左大かっこ 67">
            <a:extLst>
              <a:ext uri="{FF2B5EF4-FFF2-40B4-BE49-F238E27FC236}">
                <a16:creationId xmlns:a16="http://schemas.microsoft.com/office/drawing/2014/main" id="{BD43F457-B3EA-4770-A53B-B305BFC92484}"/>
              </a:ext>
            </a:extLst>
          </p:cNvPr>
          <p:cNvSpPr/>
          <p:nvPr/>
        </p:nvSpPr>
        <p:spPr>
          <a:xfrm rot="16200000">
            <a:off x="1735808" y="3236358"/>
            <a:ext cx="217411" cy="1419991"/>
          </a:xfrm>
          <a:prstGeom prst="leftBracket">
            <a:avLst>
              <a:gd name="adj" fmla="val 696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左大かっこ 68">
            <a:extLst>
              <a:ext uri="{FF2B5EF4-FFF2-40B4-BE49-F238E27FC236}">
                <a16:creationId xmlns:a16="http://schemas.microsoft.com/office/drawing/2014/main" id="{02BEA63B-AE48-4C09-9BE2-C166C4DBF209}"/>
              </a:ext>
            </a:extLst>
          </p:cNvPr>
          <p:cNvSpPr/>
          <p:nvPr/>
        </p:nvSpPr>
        <p:spPr>
          <a:xfrm rot="16200000">
            <a:off x="3291423" y="3236358"/>
            <a:ext cx="217411" cy="1419991"/>
          </a:xfrm>
          <a:prstGeom prst="leftBracket">
            <a:avLst>
              <a:gd name="adj" fmla="val 696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左大かっこ 69">
            <a:extLst>
              <a:ext uri="{FF2B5EF4-FFF2-40B4-BE49-F238E27FC236}">
                <a16:creationId xmlns:a16="http://schemas.microsoft.com/office/drawing/2014/main" id="{3D98E8F2-7B2B-442E-A500-DE90BA64FEAB}"/>
              </a:ext>
            </a:extLst>
          </p:cNvPr>
          <p:cNvSpPr/>
          <p:nvPr/>
        </p:nvSpPr>
        <p:spPr>
          <a:xfrm rot="16200000">
            <a:off x="5380885" y="3236358"/>
            <a:ext cx="217411" cy="1419991"/>
          </a:xfrm>
          <a:prstGeom prst="leftBracket">
            <a:avLst>
              <a:gd name="adj" fmla="val 696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9A1F10CE-A7F7-47D8-B60F-D3D1FEA4B776}"/>
                  </a:ext>
                </a:extLst>
              </p:cNvPr>
              <p:cNvSpPr txBox="1"/>
              <p:nvPr/>
            </p:nvSpPr>
            <p:spPr>
              <a:xfrm>
                <a:off x="1383612" y="4002806"/>
                <a:ext cx="92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9A1F10CE-A7F7-47D8-B60F-D3D1FEA4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12" y="4002806"/>
                <a:ext cx="92054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E238E6DC-E46E-4053-8859-9D59AD082E08}"/>
                  </a:ext>
                </a:extLst>
              </p:cNvPr>
              <p:cNvSpPr txBox="1"/>
              <p:nvPr/>
            </p:nvSpPr>
            <p:spPr>
              <a:xfrm>
                <a:off x="7765742" y="2806218"/>
                <a:ext cx="2891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1" lang="el-GR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kumimoji="1" lang="en-US" altLang="ja-JP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E238E6DC-E46E-4053-8859-9D59AD082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42" y="2806218"/>
                <a:ext cx="2891022" cy="400110"/>
              </a:xfrm>
              <a:prstGeom prst="rect">
                <a:avLst/>
              </a:prstGeom>
              <a:blipFill>
                <a:blip r:embed="rId4"/>
                <a:stretch>
                  <a:fillRect l="-2321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楕円 76">
            <a:extLst>
              <a:ext uri="{FF2B5EF4-FFF2-40B4-BE49-F238E27FC236}">
                <a16:creationId xmlns:a16="http://schemas.microsoft.com/office/drawing/2014/main" id="{256BC41E-3E28-44D8-B09C-57B8C1AE1237}"/>
              </a:ext>
            </a:extLst>
          </p:cNvPr>
          <p:cNvSpPr/>
          <p:nvPr/>
        </p:nvSpPr>
        <p:spPr>
          <a:xfrm>
            <a:off x="6817317" y="275940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2599C0E0-EFAD-40D7-BD37-3425A618A8CC}"/>
              </a:ext>
            </a:extLst>
          </p:cNvPr>
          <p:cNvSpPr/>
          <p:nvPr/>
        </p:nvSpPr>
        <p:spPr>
          <a:xfrm>
            <a:off x="6358093" y="2149157"/>
            <a:ext cx="1330943" cy="4602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1DCD936-BED8-42DB-8BC7-5BE6A4B0D6F5}"/>
                  </a:ext>
                </a:extLst>
              </p:cNvPr>
              <p:cNvSpPr txBox="1"/>
              <p:nvPr/>
            </p:nvSpPr>
            <p:spPr>
              <a:xfrm>
                <a:off x="2931955" y="4002806"/>
                <a:ext cx="92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1DCD936-BED8-42DB-8BC7-5BE6A4B0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55" y="4002806"/>
                <a:ext cx="92054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5A2B211-A3B5-4D42-881B-ADA6ADB4F8EF}"/>
                  </a:ext>
                </a:extLst>
              </p:cNvPr>
              <p:cNvSpPr txBox="1"/>
              <p:nvPr/>
            </p:nvSpPr>
            <p:spPr>
              <a:xfrm>
                <a:off x="5002869" y="4002806"/>
                <a:ext cx="92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5A2B211-A3B5-4D42-881B-ADA6ADB4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69" y="4002806"/>
                <a:ext cx="9205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3C558D68-8373-432F-8468-3614E51F1AF6}"/>
                  </a:ext>
                </a:extLst>
              </p:cNvPr>
              <p:cNvSpPr txBox="1"/>
              <p:nvPr/>
            </p:nvSpPr>
            <p:spPr>
              <a:xfrm>
                <a:off x="7774648" y="2179209"/>
                <a:ext cx="1485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3C558D68-8373-432F-8468-3614E51F1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648" y="2179209"/>
                <a:ext cx="1485578" cy="400110"/>
              </a:xfrm>
              <a:prstGeom prst="rect">
                <a:avLst/>
              </a:prstGeom>
              <a:blipFill>
                <a:blip r:embed="rId7"/>
                <a:stretch>
                  <a:fillRect l="-4098" t="-6061" r="-1230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DB1392-F847-4CDF-9DFD-FD88FF2048FB}"/>
              </a:ext>
            </a:extLst>
          </p:cNvPr>
          <p:cNvSpPr txBox="1"/>
          <p:nvPr/>
        </p:nvSpPr>
        <p:spPr>
          <a:xfrm>
            <a:off x="4183277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8BB7CF5-DE5F-4A11-879F-6DDA3D2893A0}"/>
              </a:ext>
            </a:extLst>
          </p:cNvPr>
          <p:cNvCxnSpPr>
            <a:cxnSpLocks/>
            <a:stCxn id="14" idx="0"/>
            <a:endCxn id="9" idx="4"/>
          </p:cNvCxnSpPr>
          <p:nvPr/>
        </p:nvCxnSpPr>
        <p:spPr>
          <a:xfrm flipV="1">
            <a:off x="2890434" y="1575358"/>
            <a:ext cx="319572" cy="806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66EF1697-ABF9-49C3-A4CD-221C056CEB35}"/>
              </a:ext>
            </a:extLst>
          </p:cNvPr>
          <p:cNvCxnSpPr>
            <a:cxnSpLocks/>
            <a:stCxn id="15" idx="0"/>
            <a:endCxn id="9" idx="4"/>
          </p:cNvCxnSpPr>
          <p:nvPr/>
        </p:nvCxnSpPr>
        <p:spPr>
          <a:xfrm flipH="1" flipV="1">
            <a:off x="3210006" y="1575358"/>
            <a:ext cx="86181" cy="806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E5CA529B-4D8D-4C1D-9BF8-1C8FCF1CA8C9}"/>
              </a:ext>
            </a:extLst>
          </p:cNvPr>
          <p:cNvCxnSpPr>
            <a:cxnSpLocks/>
            <a:stCxn id="17" idx="1"/>
            <a:endCxn id="9" idx="4"/>
          </p:cNvCxnSpPr>
          <p:nvPr/>
        </p:nvCxnSpPr>
        <p:spPr>
          <a:xfrm flipH="1" flipV="1">
            <a:off x="3210006" y="1575358"/>
            <a:ext cx="947428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A2ABC147-E96F-4DF2-AFF2-A4834C7FC3DF}"/>
              </a:ext>
            </a:extLst>
          </p:cNvPr>
          <p:cNvCxnSpPr>
            <a:cxnSpLocks/>
            <a:stCxn id="14" idx="7"/>
            <a:endCxn id="10" idx="4"/>
          </p:cNvCxnSpPr>
          <p:nvPr/>
        </p:nvCxnSpPr>
        <p:spPr>
          <a:xfrm flipV="1">
            <a:off x="2931774" y="1575358"/>
            <a:ext cx="1048447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D51F685-0D11-4500-B636-2943BC1066F9}"/>
              </a:ext>
            </a:extLst>
          </p:cNvPr>
          <p:cNvCxnSpPr>
            <a:cxnSpLocks/>
            <a:stCxn id="15" idx="7"/>
            <a:endCxn id="10" idx="4"/>
          </p:cNvCxnSpPr>
          <p:nvPr/>
        </p:nvCxnSpPr>
        <p:spPr>
          <a:xfrm flipV="1">
            <a:off x="3337527" y="1575358"/>
            <a:ext cx="642694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471E2C1E-B321-4E7F-8261-610576707466}"/>
              </a:ext>
            </a:extLst>
          </p:cNvPr>
          <p:cNvCxnSpPr>
            <a:cxnSpLocks/>
            <a:stCxn id="17" idx="1"/>
            <a:endCxn id="10" idx="4"/>
          </p:cNvCxnSpPr>
          <p:nvPr/>
        </p:nvCxnSpPr>
        <p:spPr>
          <a:xfrm flipH="1" flipV="1">
            <a:off x="3980221" y="1575358"/>
            <a:ext cx="177213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3E413C28-3B50-4DA3-BDEF-F5FEB4C6581D}"/>
                  </a:ext>
                </a:extLst>
              </p:cNvPr>
              <p:cNvSpPr txBox="1"/>
              <p:nvPr/>
            </p:nvSpPr>
            <p:spPr>
              <a:xfrm>
                <a:off x="7765741" y="1546148"/>
                <a:ext cx="1535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×1 )</m:t>
                    </m:r>
                  </m:oMath>
                </a14:m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3E413C28-3B50-4DA3-BDEF-F5FEB4C65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41" y="1546148"/>
                <a:ext cx="1535825" cy="400110"/>
              </a:xfrm>
              <a:prstGeom prst="rect">
                <a:avLst/>
              </a:prstGeom>
              <a:blipFill>
                <a:blip r:embed="rId8"/>
                <a:stretch>
                  <a:fillRect l="-4365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楕円 105">
            <a:extLst>
              <a:ext uri="{FF2B5EF4-FFF2-40B4-BE49-F238E27FC236}">
                <a16:creationId xmlns:a16="http://schemas.microsoft.com/office/drawing/2014/main" id="{40F22DFB-5043-4EE7-9729-C1093FE5D2F3}"/>
              </a:ext>
            </a:extLst>
          </p:cNvPr>
          <p:cNvSpPr/>
          <p:nvPr/>
        </p:nvSpPr>
        <p:spPr>
          <a:xfrm>
            <a:off x="6402063" y="1516894"/>
            <a:ext cx="1260967" cy="458617"/>
          </a:xfrm>
          <a:prstGeom prst="ellipse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コンテンツ プレースホルダー 7">
                <a:extLst>
                  <a:ext uri="{FF2B5EF4-FFF2-40B4-BE49-F238E27FC236}">
                    <a16:creationId xmlns:a16="http://schemas.microsoft.com/office/drawing/2014/main" id="{DFA20055-3AC4-48ED-9A34-172152884B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9610" y="4968821"/>
                <a:ext cx="10553859" cy="724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applying Tutte’s theorem, we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no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 </a:t>
                </a:r>
                <a:b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any odd integer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7" name="コンテンツ プレースホルダー 7">
                <a:extLst>
                  <a:ext uri="{FF2B5EF4-FFF2-40B4-BE49-F238E27FC236}">
                    <a16:creationId xmlns:a16="http://schemas.microsoft.com/office/drawing/2014/main" id="{DFA20055-3AC4-48ED-9A34-172152884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" y="4968821"/>
                <a:ext cx="10553859" cy="724167"/>
              </a:xfrm>
              <a:prstGeom prst="rect">
                <a:avLst/>
              </a:prstGeom>
              <a:blipFill>
                <a:blip r:embed="rId9"/>
                <a:stretch>
                  <a:fillRect l="-809" t="-11765" b="-22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7ACD2B0D-DC02-4B03-A1AA-10825608DD92}"/>
              </a:ext>
            </a:extLst>
          </p:cNvPr>
          <p:cNvSpPr txBox="1"/>
          <p:nvPr/>
        </p:nvSpPr>
        <p:spPr>
          <a:xfrm>
            <a:off x="2008137" y="2871034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4E1D01C-26F5-4F90-8227-2035B5EDB88D}"/>
              </a:ext>
            </a:extLst>
          </p:cNvPr>
          <p:cNvSpPr txBox="1"/>
          <p:nvPr/>
        </p:nvSpPr>
        <p:spPr>
          <a:xfrm>
            <a:off x="3079314" y="2871034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1D3BB90-5283-4681-87D7-3BEFD6E48CF0}"/>
              </a:ext>
            </a:extLst>
          </p:cNvPr>
          <p:cNvSpPr txBox="1"/>
          <p:nvPr/>
        </p:nvSpPr>
        <p:spPr>
          <a:xfrm>
            <a:off x="4690927" y="2871034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BFA8A0DB-E65F-4C5D-98BF-F7E1FD9267E7}"/>
                  </a:ext>
                </a:extLst>
              </p:cNvPr>
              <p:cNvSpPr txBox="1"/>
              <p:nvPr/>
            </p:nvSpPr>
            <p:spPr>
              <a:xfrm>
                <a:off x="1117813" y="1582854"/>
                <a:ext cx="632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BFA8A0DB-E65F-4C5D-98BF-F7E1FD92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13" y="1582854"/>
                <a:ext cx="6324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77EB888-F194-4BDA-8F9B-927B4DE55A74}"/>
                  </a:ext>
                </a:extLst>
              </p:cNvPr>
              <p:cNvSpPr txBox="1"/>
              <p:nvPr/>
            </p:nvSpPr>
            <p:spPr>
              <a:xfrm>
                <a:off x="7689036" y="5757284"/>
                <a:ext cx="3863555" cy="778868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</m:t>
                            </m:r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77EB888-F194-4BDA-8F9B-927B4DE55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036" y="5757284"/>
                <a:ext cx="3863555" cy="7788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9CECF227-1870-4B50-AD0B-2F49D31A6E27}"/>
                  </a:ext>
                </a:extLst>
              </p:cNvPr>
              <p:cNvSpPr txBox="1"/>
              <p:nvPr/>
            </p:nvSpPr>
            <p:spPr>
              <a:xfrm>
                <a:off x="6285585" y="957231"/>
                <a:ext cx="32590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≥2, </m:t>
                    </m:r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ja-JP" sz="2000" dirty="0">
                    <a:latin typeface="Cambria Math" panose="02040503050406030204" pitchFamily="18" charset="0"/>
                  </a:rPr>
                  <a:t>: integers</a:t>
                </a:r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9CECF227-1870-4B50-AD0B-2F49D31A6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585" y="957231"/>
                <a:ext cx="3259009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コンテンツ プレースホルダー 7">
                <a:extLst>
                  <a:ext uri="{FF2B5EF4-FFF2-40B4-BE49-F238E27FC236}">
                    <a16:creationId xmlns:a16="http://schemas.microsoft.com/office/drawing/2014/main" id="{BDB42E4E-698C-4776-82D4-F9F21A359E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9610" y="4434845"/>
                <a:ext cx="10553859" cy="400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a 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of even order with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コンテンツ プレースホルダー 7">
                <a:extLst>
                  <a:ext uri="{FF2B5EF4-FFF2-40B4-BE49-F238E27FC236}">
                    <a16:creationId xmlns:a16="http://schemas.microsoft.com/office/drawing/2014/main" id="{BDB42E4E-698C-4776-82D4-F9F21A35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" y="4434845"/>
                <a:ext cx="10553859" cy="400110"/>
              </a:xfrm>
              <a:prstGeom prst="rect">
                <a:avLst/>
              </a:prstGeom>
              <a:blipFill>
                <a:blip r:embed="rId13"/>
                <a:stretch>
                  <a:fillRect l="-809" t="-23077" b="-3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C6663B6-1A51-446C-AD9A-B19B56BD30BB}"/>
                  </a:ext>
                </a:extLst>
              </p:cNvPr>
              <p:cNvSpPr txBox="1"/>
              <p:nvPr/>
            </p:nvSpPr>
            <p:spPr>
              <a:xfrm>
                <a:off x="6747941" y="1458305"/>
                <a:ext cx="632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C6663B6-1A51-446C-AD9A-B19B56BD3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941" y="1458305"/>
                <a:ext cx="63249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94D31BCF-616A-4A9C-9BE1-77072F231DC8}"/>
                  </a:ext>
                </a:extLst>
              </p:cNvPr>
              <p:cNvSpPr txBox="1"/>
              <p:nvPr/>
            </p:nvSpPr>
            <p:spPr>
              <a:xfrm>
                <a:off x="6747941" y="2078172"/>
                <a:ext cx="632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94D31BCF-616A-4A9C-9BE1-77072F231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941" y="2078172"/>
                <a:ext cx="6324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コンテンツ プレースホルダー 7">
                <a:extLst>
                  <a:ext uri="{FF2B5EF4-FFF2-40B4-BE49-F238E27FC236}">
                    <a16:creationId xmlns:a16="http://schemas.microsoft.com/office/drawing/2014/main" id="{1EBA81FA-5B85-497C-9287-7CACAF6B9C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9610" y="5751345"/>
                <a:ext cx="10553859" cy="724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𝑑𝑒𝑔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400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コンテンツ プレースホルダー 7">
                <a:extLst>
                  <a:ext uri="{FF2B5EF4-FFF2-40B4-BE49-F238E27FC236}">
                    <a16:creationId xmlns:a16="http://schemas.microsoft.com/office/drawing/2014/main" id="{1EBA81FA-5B85-497C-9287-7CACAF6B9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" y="5751345"/>
                <a:ext cx="10553859" cy="724167"/>
              </a:xfrm>
              <a:prstGeom prst="rect">
                <a:avLst/>
              </a:prstGeom>
              <a:blipFill>
                <a:blip r:embed="rId16"/>
                <a:stretch>
                  <a:fillRect l="-809" t="-86555" b="-848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5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0" grpId="0"/>
      <p:bldP spid="111" grpId="0"/>
      <p:bldP spid="32" grpId="0" animBg="1"/>
      <p:bldP spid="83" grpId="0"/>
      <p:bldP spid="86" grpId="0"/>
      <p:bldP spid="87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楕円 104">
            <a:extLst>
              <a:ext uri="{FF2B5EF4-FFF2-40B4-BE49-F238E27FC236}">
                <a16:creationId xmlns:a16="http://schemas.microsoft.com/office/drawing/2014/main" id="{AA12B104-4314-481A-898F-2B72AD1471E0}"/>
              </a:ext>
            </a:extLst>
          </p:cNvPr>
          <p:cNvSpPr/>
          <p:nvPr/>
        </p:nvSpPr>
        <p:spPr>
          <a:xfrm>
            <a:off x="2946917" y="1286623"/>
            <a:ext cx="1260967" cy="458617"/>
          </a:xfrm>
          <a:prstGeom prst="ellipse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7869" y="301394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3200" dirty="0">
                    <a:ea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odd” cannot be dropped </a:t>
                </a:r>
                <a:r>
                  <a:rPr lang="ja-JP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②</a:t>
                </a:r>
                <a:endParaRPr kumimoji="1" lang="ja-JP" altLang="en-US" sz="32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7869" y="301394"/>
                <a:ext cx="10515600" cy="566052"/>
              </a:xfrm>
              <a:blipFill>
                <a:blip r:embed="rId2"/>
                <a:stretch>
                  <a:fillRect l="-1507" t="-22581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楕円 4">
            <a:extLst>
              <a:ext uri="{FF2B5EF4-FFF2-40B4-BE49-F238E27FC236}">
                <a16:creationId xmlns:a16="http://schemas.microsoft.com/office/drawing/2014/main" id="{FAA06C30-3FD1-43BB-ADD8-775362DAB2F8}"/>
              </a:ext>
            </a:extLst>
          </p:cNvPr>
          <p:cNvSpPr/>
          <p:nvPr/>
        </p:nvSpPr>
        <p:spPr>
          <a:xfrm>
            <a:off x="2611160" y="1980001"/>
            <a:ext cx="1989633" cy="6879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4B90E2-668B-4193-921F-F99D02E44BFB}"/>
              </a:ext>
            </a:extLst>
          </p:cNvPr>
          <p:cNvSpPr/>
          <p:nvPr/>
        </p:nvSpPr>
        <p:spPr>
          <a:xfrm>
            <a:off x="3151542" y="145843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ED9AB33-275E-4401-A011-067975C9E250}"/>
              </a:ext>
            </a:extLst>
          </p:cNvPr>
          <p:cNvSpPr/>
          <p:nvPr/>
        </p:nvSpPr>
        <p:spPr>
          <a:xfrm>
            <a:off x="3921757" y="145843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450787-D05D-408C-BFD2-00CFE52826C4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268470" y="1516894"/>
            <a:ext cx="653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38263210-2322-4BDA-8B2C-C760B34641D5}"/>
              </a:ext>
            </a:extLst>
          </p:cNvPr>
          <p:cNvSpPr/>
          <p:nvPr/>
        </p:nvSpPr>
        <p:spPr>
          <a:xfrm>
            <a:off x="2831970" y="2382121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F692D75F-F48A-40DD-90F2-AAE23A2A3A1A}"/>
              </a:ext>
            </a:extLst>
          </p:cNvPr>
          <p:cNvSpPr/>
          <p:nvPr/>
        </p:nvSpPr>
        <p:spPr>
          <a:xfrm>
            <a:off x="3237723" y="2382121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E8D9278-CC4E-4846-B35D-D2A60022535C}"/>
              </a:ext>
            </a:extLst>
          </p:cNvPr>
          <p:cNvSpPr/>
          <p:nvPr/>
        </p:nvSpPr>
        <p:spPr>
          <a:xfrm>
            <a:off x="4140310" y="2382121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210B70D-803F-406F-9EC8-80ECF3CDE9BF}"/>
              </a:ext>
            </a:extLst>
          </p:cNvPr>
          <p:cNvSpPr/>
          <p:nvPr/>
        </p:nvSpPr>
        <p:spPr>
          <a:xfrm>
            <a:off x="1143559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2EC1F6E-14D1-41FC-8556-0E2CF06CADD5}"/>
              </a:ext>
            </a:extLst>
          </p:cNvPr>
          <p:cNvSpPr/>
          <p:nvPr/>
        </p:nvSpPr>
        <p:spPr>
          <a:xfrm>
            <a:off x="2064190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49B6866-23E6-4860-A7EB-996AEE23FFA3}"/>
              </a:ext>
            </a:extLst>
          </p:cNvPr>
          <p:cNvSpPr/>
          <p:nvPr/>
        </p:nvSpPr>
        <p:spPr>
          <a:xfrm>
            <a:off x="1435432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6FF5E3C-28CC-4DB9-A56B-13A7001D105C}"/>
              </a:ext>
            </a:extLst>
          </p:cNvPr>
          <p:cNvSpPr/>
          <p:nvPr/>
        </p:nvSpPr>
        <p:spPr>
          <a:xfrm>
            <a:off x="2311063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8A14B00-8E90-43A2-B613-10746E428E7B}"/>
              </a:ext>
            </a:extLst>
          </p:cNvPr>
          <p:cNvCxnSpPr>
            <a:cxnSpLocks/>
            <a:stCxn id="20" idx="7"/>
            <a:endCxn id="14" idx="3"/>
          </p:cNvCxnSpPr>
          <p:nvPr/>
        </p:nvCxnSpPr>
        <p:spPr>
          <a:xfrm flipV="1">
            <a:off x="1535236" y="2481925"/>
            <a:ext cx="1313858" cy="9203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192EC6E-109A-4934-A0FD-EB53C2DD93F1}"/>
              </a:ext>
            </a:extLst>
          </p:cNvPr>
          <p:cNvCxnSpPr>
            <a:cxnSpLocks/>
            <a:stCxn id="23" idx="0"/>
            <a:endCxn id="14" idx="3"/>
          </p:cNvCxnSpPr>
          <p:nvPr/>
        </p:nvCxnSpPr>
        <p:spPr>
          <a:xfrm flipV="1">
            <a:off x="2369527" y="2481925"/>
            <a:ext cx="479567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3FBB95E7-0ED8-4077-A7CA-3A0527BCA1F7}"/>
              </a:ext>
            </a:extLst>
          </p:cNvPr>
          <p:cNvSpPr/>
          <p:nvPr/>
        </p:nvSpPr>
        <p:spPr>
          <a:xfrm>
            <a:off x="2669649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742CAAE-4A3F-473C-A710-0B03621DB290}"/>
              </a:ext>
            </a:extLst>
          </p:cNvPr>
          <p:cNvSpPr/>
          <p:nvPr/>
        </p:nvSpPr>
        <p:spPr>
          <a:xfrm>
            <a:off x="3637394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146001B-92FB-4E6C-98BF-B8CF3A18282A}"/>
              </a:ext>
            </a:extLst>
          </p:cNvPr>
          <p:cNvSpPr/>
          <p:nvPr/>
        </p:nvSpPr>
        <p:spPr>
          <a:xfrm>
            <a:off x="2876292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957DC7C-DC05-42A9-A179-0783AE86B02C}"/>
              </a:ext>
            </a:extLst>
          </p:cNvPr>
          <p:cNvSpPr/>
          <p:nvPr/>
        </p:nvSpPr>
        <p:spPr>
          <a:xfrm>
            <a:off x="3767339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C087E4-EFAA-425A-A19C-AD1E39C743F5}"/>
              </a:ext>
            </a:extLst>
          </p:cNvPr>
          <p:cNvSpPr txBox="1"/>
          <p:nvPr/>
        </p:nvSpPr>
        <p:spPr>
          <a:xfrm>
            <a:off x="1597641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C7BCDD6-2A66-49DF-BC3E-633E1AFE4352}"/>
              </a:ext>
            </a:extLst>
          </p:cNvPr>
          <p:cNvSpPr txBox="1"/>
          <p:nvPr/>
        </p:nvSpPr>
        <p:spPr>
          <a:xfrm>
            <a:off x="3145354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3DE06F7-6289-4213-A421-193A0BF34EDD}"/>
              </a:ext>
            </a:extLst>
          </p:cNvPr>
          <p:cNvCxnSpPr>
            <a:cxnSpLocks/>
            <a:stCxn id="37" idx="7"/>
            <a:endCxn id="15" idx="4"/>
          </p:cNvCxnSpPr>
          <p:nvPr/>
        </p:nvCxnSpPr>
        <p:spPr>
          <a:xfrm flipV="1">
            <a:off x="2976096" y="2499049"/>
            <a:ext cx="320091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11F5BECD-303E-4CA1-85DD-32AA72ACDE1D}"/>
              </a:ext>
            </a:extLst>
          </p:cNvPr>
          <p:cNvCxnSpPr>
            <a:cxnSpLocks/>
            <a:stCxn id="38" idx="1"/>
            <a:endCxn id="15" idx="4"/>
          </p:cNvCxnSpPr>
          <p:nvPr/>
        </p:nvCxnSpPr>
        <p:spPr>
          <a:xfrm flipH="1" flipV="1">
            <a:off x="3296187" y="2499049"/>
            <a:ext cx="488276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楕円 53">
            <a:extLst>
              <a:ext uri="{FF2B5EF4-FFF2-40B4-BE49-F238E27FC236}">
                <a16:creationId xmlns:a16="http://schemas.microsoft.com/office/drawing/2014/main" id="{108B88C6-0E09-4D45-96D4-068E77519EBA}"/>
              </a:ext>
            </a:extLst>
          </p:cNvPr>
          <p:cNvSpPr/>
          <p:nvPr/>
        </p:nvSpPr>
        <p:spPr>
          <a:xfrm>
            <a:off x="4737924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BBCB32B0-FCBC-430F-8145-7CE8C0B810D4}"/>
              </a:ext>
            </a:extLst>
          </p:cNvPr>
          <p:cNvSpPr/>
          <p:nvPr/>
        </p:nvSpPr>
        <p:spPr>
          <a:xfrm>
            <a:off x="5705669" y="330885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0D267A54-5FBB-4C4D-B1D1-A2B4C0D7B33A}"/>
              </a:ext>
            </a:extLst>
          </p:cNvPr>
          <p:cNvSpPr/>
          <p:nvPr/>
        </p:nvSpPr>
        <p:spPr>
          <a:xfrm>
            <a:off x="4944567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1A7ECC0F-F6CF-4F6E-94A1-AE5A944CE8AE}"/>
              </a:ext>
            </a:extLst>
          </p:cNvPr>
          <p:cNvSpPr/>
          <p:nvPr/>
        </p:nvSpPr>
        <p:spPr>
          <a:xfrm>
            <a:off x="5835614" y="3385190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4237280-D6B4-4C0D-A624-E20A7786DD0E}"/>
              </a:ext>
            </a:extLst>
          </p:cNvPr>
          <p:cNvSpPr txBox="1"/>
          <p:nvPr/>
        </p:nvSpPr>
        <p:spPr>
          <a:xfrm>
            <a:off x="5213629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BB30D42-D174-49CF-B1E8-0EC2C2EFC69E}"/>
              </a:ext>
            </a:extLst>
          </p:cNvPr>
          <p:cNvSpPr txBox="1"/>
          <p:nvPr/>
        </p:nvSpPr>
        <p:spPr>
          <a:xfrm>
            <a:off x="3529839" y="2251092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5852644-2E9A-4E3C-B51D-AC9EC95F2C6E}"/>
              </a:ext>
            </a:extLst>
          </p:cNvPr>
          <p:cNvCxnSpPr>
            <a:cxnSpLocks/>
            <a:stCxn id="56" idx="1"/>
            <a:endCxn id="17" idx="4"/>
          </p:cNvCxnSpPr>
          <p:nvPr/>
        </p:nvCxnSpPr>
        <p:spPr>
          <a:xfrm flipH="1" flipV="1">
            <a:off x="4198774" y="2499049"/>
            <a:ext cx="762917" cy="90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560ECD0D-9517-461E-B30C-9BCCC5C5D811}"/>
              </a:ext>
            </a:extLst>
          </p:cNvPr>
          <p:cNvCxnSpPr>
            <a:cxnSpLocks/>
            <a:stCxn id="57" idx="1"/>
            <a:endCxn id="17" idx="5"/>
          </p:cNvCxnSpPr>
          <p:nvPr/>
        </p:nvCxnSpPr>
        <p:spPr>
          <a:xfrm flipH="1" flipV="1">
            <a:off x="4240114" y="2481925"/>
            <a:ext cx="1612624" cy="9203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左大かっこ 67">
            <a:extLst>
              <a:ext uri="{FF2B5EF4-FFF2-40B4-BE49-F238E27FC236}">
                <a16:creationId xmlns:a16="http://schemas.microsoft.com/office/drawing/2014/main" id="{BD43F457-B3EA-4770-A53B-B305BFC92484}"/>
              </a:ext>
            </a:extLst>
          </p:cNvPr>
          <p:cNvSpPr/>
          <p:nvPr/>
        </p:nvSpPr>
        <p:spPr>
          <a:xfrm rot="16200000">
            <a:off x="1735808" y="3236358"/>
            <a:ext cx="217411" cy="1419991"/>
          </a:xfrm>
          <a:prstGeom prst="leftBracket">
            <a:avLst>
              <a:gd name="adj" fmla="val 696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左大かっこ 68">
            <a:extLst>
              <a:ext uri="{FF2B5EF4-FFF2-40B4-BE49-F238E27FC236}">
                <a16:creationId xmlns:a16="http://schemas.microsoft.com/office/drawing/2014/main" id="{02BEA63B-AE48-4C09-9BE2-C166C4DBF209}"/>
              </a:ext>
            </a:extLst>
          </p:cNvPr>
          <p:cNvSpPr/>
          <p:nvPr/>
        </p:nvSpPr>
        <p:spPr>
          <a:xfrm rot="16200000">
            <a:off x="3291423" y="3236358"/>
            <a:ext cx="217411" cy="1419991"/>
          </a:xfrm>
          <a:prstGeom prst="leftBracket">
            <a:avLst>
              <a:gd name="adj" fmla="val 696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左大かっこ 69">
            <a:extLst>
              <a:ext uri="{FF2B5EF4-FFF2-40B4-BE49-F238E27FC236}">
                <a16:creationId xmlns:a16="http://schemas.microsoft.com/office/drawing/2014/main" id="{3D98E8F2-7B2B-442E-A500-DE90BA64FEAB}"/>
              </a:ext>
            </a:extLst>
          </p:cNvPr>
          <p:cNvSpPr/>
          <p:nvPr/>
        </p:nvSpPr>
        <p:spPr>
          <a:xfrm rot="16200000">
            <a:off x="5380885" y="3236358"/>
            <a:ext cx="217411" cy="1419991"/>
          </a:xfrm>
          <a:prstGeom prst="leftBracket">
            <a:avLst>
              <a:gd name="adj" fmla="val 696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9A1F10CE-A7F7-47D8-B60F-D3D1FEA4B776}"/>
                  </a:ext>
                </a:extLst>
              </p:cNvPr>
              <p:cNvSpPr txBox="1"/>
              <p:nvPr/>
            </p:nvSpPr>
            <p:spPr>
              <a:xfrm>
                <a:off x="1383612" y="4002806"/>
                <a:ext cx="92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9A1F10CE-A7F7-47D8-B60F-D3D1FEA4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12" y="4002806"/>
                <a:ext cx="92054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E238E6DC-E46E-4053-8859-9D59AD082E08}"/>
                  </a:ext>
                </a:extLst>
              </p:cNvPr>
              <p:cNvSpPr txBox="1"/>
              <p:nvPr/>
            </p:nvSpPr>
            <p:spPr>
              <a:xfrm>
                <a:off x="7765742" y="2806218"/>
                <a:ext cx="2891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1" lang="el-GR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kumimoji="1" lang="en-US" altLang="ja-JP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E238E6DC-E46E-4053-8859-9D59AD082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42" y="2806218"/>
                <a:ext cx="2891022" cy="400110"/>
              </a:xfrm>
              <a:prstGeom prst="rect">
                <a:avLst/>
              </a:prstGeom>
              <a:blipFill>
                <a:blip r:embed="rId4"/>
                <a:stretch>
                  <a:fillRect l="-2321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楕円 76">
            <a:extLst>
              <a:ext uri="{FF2B5EF4-FFF2-40B4-BE49-F238E27FC236}">
                <a16:creationId xmlns:a16="http://schemas.microsoft.com/office/drawing/2014/main" id="{256BC41E-3E28-44D8-B09C-57B8C1AE1237}"/>
              </a:ext>
            </a:extLst>
          </p:cNvPr>
          <p:cNvSpPr/>
          <p:nvPr/>
        </p:nvSpPr>
        <p:spPr>
          <a:xfrm>
            <a:off x="6817317" y="2759400"/>
            <a:ext cx="493747" cy="4937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2599C0E0-EFAD-40D7-BD37-3425A618A8CC}"/>
              </a:ext>
            </a:extLst>
          </p:cNvPr>
          <p:cNvSpPr/>
          <p:nvPr/>
        </p:nvSpPr>
        <p:spPr>
          <a:xfrm>
            <a:off x="6358093" y="2149157"/>
            <a:ext cx="1330943" cy="4602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1DCD936-BED8-42DB-8BC7-5BE6A4B0D6F5}"/>
                  </a:ext>
                </a:extLst>
              </p:cNvPr>
              <p:cNvSpPr txBox="1"/>
              <p:nvPr/>
            </p:nvSpPr>
            <p:spPr>
              <a:xfrm>
                <a:off x="2931955" y="4002806"/>
                <a:ext cx="92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1DCD936-BED8-42DB-8BC7-5BE6A4B0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55" y="4002806"/>
                <a:ext cx="92054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5A2B211-A3B5-4D42-881B-ADA6ADB4F8EF}"/>
                  </a:ext>
                </a:extLst>
              </p:cNvPr>
              <p:cNvSpPr txBox="1"/>
              <p:nvPr/>
            </p:nvSpPr>
            <p:spPr>
              <a:xfrm>
                <a:off x="5002869" y="4002806"/>
                <a:ext cx="92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5A2B211-A3B5-4D42-881B-ADA6ADB4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69" y="4002806"/>
                <a:ext cx="9205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3C558D68-8373-432F-8468-3614E51F1AF6}"/>
                  </a:ext>
                </a:extLst>
              </p:cNvPr>
              <p:cNvSpPr txBox="1"/>
              <p:nvPr/>
            </p:nvSpPr>
            <p:spPr>
              <a:xfrm>
                <a:off x="7774648" y="2179209"/>
                <a:ext cx="1485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kumimoji="1" lang="en-US" altLang="ja-JP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3C558D68-8373-432F-8468-3614E51F1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648" y="2179209"/>
                <a:ext cx="1485578" cy="400110"/>
              </a:xfrm>
              <a:prstGeom prst="rect">
                <a:avLst/>
              </a:prstGeom>
              <a:blipFill>
                <a:blip r:embed="rId7"/>
                <a:stretch>
                  <a:fillRect l="-4098" t="-6061" r="-1230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DB1392-F847-4CDF-9DFD-FD88FF2048FB}"/>
              </a:ext>
            </a:extLst>
          </p:cNvPr>
          <p:cNvSpPr txBox="1"/>
          <p:nvPr/>
        </p:nvSpPr>
        <p:spPr>
          <a:xfrm>
            <a:off x="4183277" y="33565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8BB7CF5-DE5F-4A11-879F-6DDA3D2893A0}"/>
              </a:ext>
            </a:extLst>
          </p:cNvPr>
          <p:cNvCxnSpPr>
            <a:cxnSpLocks/>
            <a:stCxn id="14" idx="0"/>
            <a:endCxn id="9" idx="4"/>
          </p:cNvCxnSpPr>
          <p:nvPr/>
        </p:nvCxnSpPr>
        <p:spPr>
          <a:xfrm flipV="1">
            <a:off x="2890434" y="1575358"/>
            <a:ext cx="319572" cy="806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66EF1697-ABF9-49C3-A4CD-221C056CEB35}"/>
              </a:ext>
            </a:extLst>
          </p:cNvPr>
          <p:cNvCxnSpPr>
            <a:cxnSpLocks/>
            <a:stCxn id="15" idx="0"/>
            <a:endCxn id="9" idx="4"/>
          </p:cNvCxnSpPr>
          <p:nvPr/>
        </p:nvCxnSpPr>
        <p:spPr>
          <a:xfrm flipH="1" flipV="1">
            <a:off x="3210006" y="1575358"/>
            <a:ext cx="86181" cy="806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E5CA529B-4D8D-4C1D-9BF8-1C8FCF1CA8C9}"/>
              </a:ext>
            </a:extLst>
          </p:cNvPr>
          <p:cNvCxnSpPr>
            <a:cxnSpLocks/>
            <a:stCxn id="17" idx="1"/>
            <a:endCxn id="9" idx="4"/>
          </p:cNvCxnSpPr>
          <p:nvPr/>
        </p:nvCxnSpPr>
        <p:spPr>
          <a:xfrm flipH="1" flipV="1">
            <a:off x="3210006" y="1575358"/>
            <a:ext cx="947428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A2ABC147-E96F-4DF2-AFF2-A4834C7FC3DF}"/>
              </a:ext>
            </a:extLst>
          </p:cNvPr>
          <p:cNvCxnSpPr>
            <a:cxnSpLocks/>
            <a:stCxn id="14" idx="7"/>
            <a:endCxn id="10" idx="4"/>
          </p:cNvCxnSpPr>
          <p:nvPr/>
        </p:nvCxnSpPr>
        <p:spPr>
          <a:xfrm flipV="1">
            <a:off x="2931774" y="1575358"/>
            <a:ext cx="1048447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D51F685-0D11-4500-B636-2943BC1066F9}"/>
              </a:ext>
            </a:extLst>
          </p:cNvPr>
          <p:cNvCxnSpPr>
            <a:cxnSpLocks/>
            <a:stCxn id="15" idx="7"/>
            <a:endCxn id="10" idx="4"/>
          </p:cNvCxnSpPr>
          <p:nvPr/>
        </p:nvCxnSpPr>
        <p:spPr>
          <a:xfrm flipV="1">
            <a:off x="3337527" y="1575358"/>
            <a:ext cx="642694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471E2C1E-B321-4E7F-8261-610576707466}"/>
              </a:ext>
            </a:extLst>
          </p:cNvPr>
          <p:cNvCxnSpPr>
            <a:cxnSpLocks/>
            <a:stCxn id="17" idx="1"/>
            <a:endCxn id="10" idx="4"/>
          </p:cNvCxnSpPr>
          <p:nvPr/>
        </p:nvCxnSpPr>
        <p:spPr>
          <a:xfrm flipH="1" flipV="1">
            <a:off x="3980221" y="1575358"/>
            <a:ext cx="177213" cy="823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3E413C28-3B50-4DA3-BDEF-F5FEB4C6581D}"/>
                  </a:ext>
                </a:extLst>
              </p:cNvPr>
              <p:cNvSpPr txBox="1"/>
              <p:nvPr/>
            </p:nvSpPr>
            <p:spPr>
              <a:xfrm>
                <a:off x="7765741" y="1546148"/>
                <a:ext cx="1535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×1 )</m:t>
                    </m:r>
                  </m:oMath>
                </a14:m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3E413C28-3B50-4DA3-BDEF-F5FEB4C65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41" y="1546148"/>
                <a:ext cx="1535825" cy="400110"/>
              </a:xfrm>
              <a:prstGeom prst="rect">
                <a:avLst/>
              </a:prstGeom>
              <a:blipFill>
                <a:blip r:embed="rId8"/>
                <a:stretch>
                  <a:fillRect l="-4365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楕円 105">
            <a:extLst>
              <a:ext uri="{FF2B5EF4-FFF2-40B4-BE49-F238E27FC236}">
                <a16:creationId xmlns:a16="http://schemas.microsoft.com/office/drawing/2014/main" id="{40F22DFB-5043-4EE7-9729-C1093FE5D2F3}"/>
              </a:ext>
            </a:extLst>
          </p:cNvPr>
          <p:cNvSpPr/>
          <p:nvPr/>
        </p:nvSpPr>
        <p:spPr>
          <a:xfrm>
            <a:off x="6402063" y="1516894"/>
            <a:ext cx="1260967" cy="458617"/>
          </a:xfrm>
          <a:prstGeom prst="ellipse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7ACD2B0D-DC02-4B03-A1AA-10825608DD92}"/>
              </a:ext>
            </a:extLst>
          </p:cNvPr>
          <p:cNvSpPr txBox="1"/>
          <p:nvPr/>
        </p:nvSpPr>
        <p:spPr>
          <a:xfrm>
            <a:off x="2008137" y="2871034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4E1D01C-26F5-4F90-8227-2035B5EDB88D}"/>
              </a:ext>
            </a:extLst>
          </p:cNvPr>
          <p:cNvSpPr txBox="1"/>
          <p:nvPr/>
        </p:nvSpPr>
        <p:spPr>
          <a:xfrm>
            <a:off x="3079314" y="2871034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1D3BB90-5283-4681-87D7-3BEFD6E48CF0}"/>
              </a:ext>
            </a:extLst>
          </p:cNvPr>
          <p:cNvSpPr txBox="1"/>
          <p:nvPr/>
        </p:nvSpPr>
        <p:spPr>
          <a:xfrm>
            <a:off x="4690927" y="2871034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BFA8A0DB-E65F-4C5D-98BF-F7E1FD9267E7}"/>
                  </a:ext>
                </a:extLst>
              </p:cNvPr>
              <p:cNvSpPr txBox="1"/>
              <p:nvPr/>
            </p:nvSpPr>
            <p:spPr>
              <a:xfrm>
                <a:off x="1117813" y="1582854"/>
                <a:ext cx="632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BFA8A0DB-E65F-4C5D-98BF-F7E1FD92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13" y="1582854"/>
                <a:ext cx="6324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9CECF227-1870-4B50-AD0B-2F49D31A6E27}"/>
                  </a:ext>
                </a:extLst>
              </p:cNvPr>
              <p:cNvSpPr txBox="1"/>
              <p:nvPr/>
            </p:nvSpPr>
            <p:spPr>
              <a:xfrm>
                <a:off x="6668763" y="957231"/>
                <a:ext cx="1798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ja-JP" sz="2000" dirty="0">
                    <a:latin typeface="Cambria Math" panose="02040503050406030204" pitchFamily="18" charset="0"/>
                  </a:rPr>
                  <a:t>: integer</a:t>
                </a:r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9CECF227-1870-4B50-AD0B-2F49D31A6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63" y="957231"/>
                <a:ext cx="1798962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コンテンツ プレースホルダー 7">
                <a:extLst>
                  <a:ext uri="{FF2B5EF4-FFF2-40B4-BE49-F238E27FC236}">
                    <a16:creationId xmlns:a16="http://schemas.microsoft.com/office/drawing/2014/main" id="{74100A65-FA4B-48E1-B7EB-5CE3C9399B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9610" y="4605090"/>
                <a:ext cx="10553859" cy="12956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/>
                <a:r>
                  <a:rPr lang="en-US" altLang="ja-JP" sz="2400" dirty="0">
                    <a:latin typeface="Cambria Math" panose="02040503050406030204" pitchFamily="18" charset="0"/>
                  </a:rPr>
                  <a:t>For any positive integer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a 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has no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-factor</a:t>
                </a:r>
              </a:p>
              <a:p>
                <a:pPr marL="457200" indent="-457200"/>
                <a:r>
                  <a:rPr lang="en-US" altLang="ja-JP" sz="2400" dirty="0">
                    <a:latin typeface="Cambria Math" panose="02040503050406030204" pitchFamily="18" charset="0"/>
                  </a:rPr>
                  <a:t>Those examples are 1-connected</a:t>
                </a:r>
                <a:r>
                  <a:rPr lang="ja-JP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and</a:t>
                </a:r>
                <a:r>
                  <a:rPr lang="ja-JP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not</a:t>
                </a:r>
                <a:r>
                  <a:rPr lang="ja-JP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2-connected.</a:t>
                </a:r>
              </a:p>
            </p:txBody>
          </p:sp>
        </mc:Choice>
        <mc:Fallback xmlns="">
          <p:sp>
            <p:nvSpPr>
              <p:cNvPr id="62" name="コンテンツ プレースホルダー 7">
                <a:extLst>
                  <a:ext uri="{FF2B5EF4-FFF2-40B4-BE49-F238E27FC236}">
                    <a16:creationId xmlns:a16="http://schemas.microsoft.com/office/drawing/2014/main" id="{74100A65-FA4B-48E1-B7EB-5CE3C9399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" y="4605090"/>
                <a:ext cx="10553859" cy="1295679"/>
              </a:xfrm>
              <a:prstGeom prst="rect">
                <a:avLst/>
              </a:prstGeom>
              <a:blipFill>
                <a:blip r:embed="rId11"/>
                <a:stretch>
                  <a:fillRect l="-809" t="-6573" b="-4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05CA9AE-654B-4DC1-AFD6-3A6D9F805EA4}"/>
              </a:ext>
            </a:extLst>
          </p:cNvPr>
          <p:cNvCxnSpPr>
            <a:cxnSpLocks/>
          </p:cNvCxnSpPr>
          <p:nvPr/>
        </p:nvCxnSpPr>
        <p:spPr>
          <a:xfrm>
            <a:off x="4081135" y="5772124"/>
            <a:ext cx="4322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コンテンツ プレースホルダー 7">
                <a:extLst>
                  <a:ext uri="{FF2B5EF4-FFF2-40B4-BE49-F238E27FC236}">
                    <a16:creationId xmlns:a16="http://schemas.microsoft.com/office/drawing/2014/main" id="{82427F27-706A-4407-B7FF-24BC96D8ED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9610" y="6076081"/>
                <a:ext cx="10553859" cy="5418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</a:rPr>
                  <a:t>   </a:t>
                </a:r>
                <a:r>
                  <a:rPr lang="en-US" altLang="ja-JP" sz="2400" u="sng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</a:rPr>
                  <a:t>Can we drop the condition “</a:t>
                </a:r>
                <a14:m>
                  <m:oMath xmlns:m="http://schemas.openxmlformats.org/officeDocument/2006/math">
                    <m:r>
                      <a:rPr lang="en-US" altLang="ja-JP" sz="2400" i="1" u="sng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u="sng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i="1" u="sng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 u="sng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2400" u="sng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</a:rPr>
                  <a:t>” by assuming larger connectivity?</a:t>
                </a:r>
                <a:endParaRPr lang="ja-JP" altLang="en-US" sz="2400" u="sng" dirty="0">
                  <a:uFill>
                    <a:solidFill>
                      <a:srgbClr val="FF0000"/>
                    </a:solidFill>
                  </a:u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コンテンツ プレースホルダー 7">
                <a:extLst>
                  <a:ext uri="{FF2B5EF4-FFF2-40B4-BE49-F238E27FC236}">
                    <a16:creationId xmlns:a16="http://schemas.microsoft.com/office/drawing/2014/main" id="{82427F27-706A-4407-B7FF-24BC96D8E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" y="6076081"/>
                <a:ext cx="10553859" cy="541870"/>
              </a:xfrm>
              <a:prstGeom prst="rect">
                <a:avLst/>
              </a:prstGeom>
              <a:blipFill>
                <a:blip r:embed="rId12"/>
                <a:stretch>
                  <a:fillRect l="-809" t="-15730" b="-33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2800" dirty="0">
                    <a:latin typeface="Century" panose="02040604050505020304" pitchFamily="18" charset="0"/>
                  </a:rPr>
                  <a:t>Sufficient conditions to have a 3-factor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8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blipFill>
                <a:blip r:embed="rId2"/>
                <a:stretch>
                  <a:fillRect l="-1217" t="-13978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1772" y="1350109"/>
                <a:ext cx="3492259" cy="2305316"/>
              </a:xfrm>
              <a:noFill/>
              <a:ln w="38100" cmpd="dbl"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Corollary 11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</a:rPr>
                  <a:t> in Thm.2)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</m:t>
                    </m:r>
                  </m:oMath>
                </a14:m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with |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(when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b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(when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772" y="1350109"/>
                <a:ext cx="3492259" cy="2305316"/>
              </a:xfrm>
              <a:blipFill>
                <a:blip r:embed="rId3"/>
                <a:stretch>
                  <a:fillRect l="-1209" t="-519" r="-2245" b="-3896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27378"/>
                <a:ext cx="10515600" cy="1306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Replace the assumption that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is connected by stronger assumption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ja-JP" altLang="en-US" sz="2400" dirty="0">
                    <a:latin typeface="Cambria Math" panose="02040503050406030204" pitchFamily="18" charset="0"/>
                  </a:rPr>
                  <a:t>→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Theorem 12  …weaken the minimum degree condition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    Theorem 13  …consider the case on new bound of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ja-JP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7378"/>
                <a:ext cx="10515600" cy="1306936"/>
              </a:xfrm>
              <a:prstGeom prst="rect">
                <a:avLst/>
              </a:prstGeom>
              <a:blipFill>
                <a:blip r:embed="rId4"/>
                <a:stretch>
                  <a:fillRect l="-928" t="-6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6303" y="1350109"/>
                <a:ext cx="3725171" cy="2305315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12 (Egawa et al., 2013)</a:t>
                </a:r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3≤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</m:t>
                    </m:r>
                  </m:oMath>
                </a14:m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2-connected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  <a:b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|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303" y="1350109"/>
                <a:ext cx="3725171" cy="2305315"/>
              </a:xfrm>
              <a:prstGeom prst="rect">
                <a:avLst/>
              </a:prstGeom>
              <a:blipFill>
                <a:blip r:embed="rId5"/>
                <a:stretch>
                  <a:fillRect l="-1297" t="-519" r="-810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C577355C-EAC3-43E4-A5D4-85AA3F566C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746" y="1350108"/>
                <a:ext cx="3725172" cy="2305315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13 (Egawa et al., 2013)</a:t>
                </a:r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2-connected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</a:t>
                </a:r>
                <a:b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|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C577355C-EAC3-43E4-A5D4-85AA3F566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746" y="1350108"/>
                <a:ext cx="3725172" cy="2305315"/>
              </a:xfrm>
              <a:prstGeom prst="rect">
                <a:avLst/>
              </a:prstGeom>
              <a:blipFill>
                <a:blip r:embed="rId6"/>
                <a:stretch>
                  <a:fillRect l="-1297" t="-519" r="-1783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2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ja-JP" sz="3200" dirty="0">
                    <a:latin typeface="Century" panose="02040604050505020304" pitchFamily="18" charset="0"/>
                  </a:rPr>
                  <a:t>Minimum degree conditions to have a 3-factor </a:t>
                </a:r>
                <a:br>
                  <a:rPr lang="en-US" altLang="ja-JP" sz="3200" dirty="0">
                    <a:latin typeface="Century" panose="02040604050505020304" pitchFamily="18" charset="0"/>
                  </a:rPr>
                </a:br>
                <a:r>
                  <a:rPr lang="en-US" altLang="ja-JP" sz="3200" dirty="0">
                    <a:latin typeface="Century" panose="020406040505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blipFill>
                <a:blip r:embed="rId2"/>
                <a:stretch>
                  <a:fillRect t="-10390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5656959"/>
                  </p:ext>
                </p:extLst>
              </p:nvPr>
            </p:nvGraphicFramePr>
            <p:xfrm>
              <a:off x="593629" y="1430847"/>
              <a:ext cx="11199344" cy="3600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5517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416079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495425">
                      <a:extLst>
                        <a:ext uri="{9D8B030D-6E8A-4147-A177-3AD203B41FA5}">
                          <a16:colId xmlns:a16="http://schemas.microsoft.com/office/drawing/2014/main" val="1940409917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3469808787"/>
                        </a:ext>
                      </a:extLst>
                    </a:gridCol>
                    <a:gridCol w="1456052">
                      <a:extLst>
                        <a:ext uri="{9D8B030D-6E8A-4147-A177-3AD203B41FA5}">
                          <a16:colId xmlns:a16="http://schemas.microsoft.com/office/drawing/2014/main" val="2369691699"/>
                        </a:ext>
                      </a:extLst>
                    </a:gridCol>
                    <a:gridCol w="1704975">
                      <a:extLst>
                        <a:ext uri="{9D8B030D-6E8A-4147-A177-3AD203B41FA5}">
                          <a16:colId xmlns:a16="http://schemas.microsoft.com/office/drawing/2014/main" val="275105773"/>
                        </a:ext>
                      </a:extLst>
                    </a:gridCol>
                    <a:gridCol w="1831096">
                      <a:extLst>
                        <a:ext uri="{9D8B030D-6E8A-4147-A177-3AD203B41FA5}">
                          <a16:colId xmlns:a16="http://schemas.microsoft.com/office/drawing/2014/main" val="2277351044"/>
                        </a:ext>
                      </a:extLst>
                    </a:gridCol>
                  </a:tblGrid>
                  <a:tr h="68349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800" b="1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</a:t>
                          </a:r>
                          <a:r>
                            <a:rPr lang="ja-JP" altLang="en-US" sz="2800" b="1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altLang="ja-JP" sz="2800" b="0" i="1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altLang="ja-JP" sz="2800" b="0" baseline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kumimoji="1" lang="ja-JP" altLang="en-US" sz="2800" b="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7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7124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≥5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≥7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737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24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en-US" altLang="ja-JP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24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1198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?</a:t>
                          </a:r>
                          <a:endParaRPr kumimoji="1" lang="ja-JP" altLang="en-US" sz="28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?</a:t>
                          </a:r>
                          <a:endParaRPr kumimoji="1" lang="ja-JP" altLang="en-US" sz="28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5656959"/>
                  </p:ext>
                </p:extLst>
              </p:nvPr>
            </p:nvGraphicFramePr>
            <p:xfrm>
              <a:off x="593629" y="1430847"/>
              <a:ext cx="11199344" cy="3600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5517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416079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495425">
                      <a:extLst>
                        <a:ext uri="{9D8B030D-6E8A-4147-A177-3AD203B41FA5}">
                          <a16:colId xmlns:a16="http://schemas.microsoft.com/office/drawing/2014/main" val="1940409917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3469808787"/>
                        </a:ext>
                      </a:extLst>
                    </a:gridCol>
                    <a:gridCol w="1456052">
                      <a:extLst>
                        <a:ext uri="{9D8B030D-6E8A-4147-A177-3AD203B41FA5}">
                          <a16:colId xmlns:a16="http://schemas.microsoft.com/office/drawing/2014/main" val="2369691699"/>
                        </a:ext>
                      </a:extLst>
                    </a:gridCol>
                    <a:gridCol w="1704975">
                      <a:extLst>
                        <a:ext uri="{9D8B030D-6E8A-4147-A177-3AD203B41FA5}">
                          <a16:colId xmlns:a16="http://schemas.microsoft.com/office/drawing/2014/main" val="275105773"/>
                        </a:ext>
                      </a:extLst>
                    </a:gridCol>
                    <a:gridCol w="1831096">
                      <a:extLst>
                        <a:ext uri="{9D8B030D-6E8A-4147-A177-3AD203B41FA5}">
                          <a16:colId xmlns:a16="http://schemas.microsoft.com/office/drawing/2014/main" val="2277351044"/>
                        </a:ext>
                      </a:extLst>
                    </a:gridCol>
                  </a:tblGrid>
                  <a:tr h="95231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8871" marR="98871" marT="49435" marB="49435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3"/>
                          <a:stretch>
                            <a:fillRect l="-1079" t="-1911" r="-562590" b="-280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7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7124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601" t="-136752" r="-571245" b="-2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96" t="-136752" r="-443265" b="-27692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737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787" t="-228926" r="-227197" b="-1677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24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183" t="-228926" r="-39052" b="-1677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kumimoji="1" lang="en-US" altLang="ja-JP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24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1198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?</a:t>
                          </a:r>
                          <a:endParaRPr kumimoji="1" lang="ja-JP" altLang="en-US" sz="28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?</a:t>
                          </a:r>
                          <a:endParaRPr kumimoji="1" lang="ja-JP" altLang="en-US" sz="28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タイトル 1">
            <a:extLst>
              <a:ext uri="{FF2B5EF4-FFF2-40B4-BE49-F238E27FC236}">
                <a16:creationId xmlns:a16="http://schemas.microsoft.com/office/drawing/2014/main" id="{F449B568-B12D-4243-81E7-72A42B9EF80D}"/>
              </a:ext>
            </a:extLst>
          </p:cNvPr>
          <p:cNvSpPr txBox="1">
            <a:spLocks/>
          </p:cNvSpPr>
          <p:nvPr/>
        </p:nvSpPr>
        <p:spPr>
          <a:xfrm>
            <a:off x="7228115" y="4486632"/>
            <a:ext cx="4720046" cy="5442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Cambria Math" panose="02040503050406030204" pitchFamily="18" charset="0"/>
              </a:rPr>
              <a:t>(This part had not been obtained before.)</a:t>
            </a:r>
          </a:p>
        </p:txBody>
      </p:sp>
    </p:spTree>
    <p:extLst>
      <p:ext uri="{BB962C8B-B14F-4D97-AF65-F5344CB8AC3E}">
        <p14:creationId xmlns:p14="http://schemas.microsoft.com/office/powerpoint/2010/main" val="423245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71C9-781B-4F4B-BDBC-71B82C1C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052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Main Results (Theorem A)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3148" y="1123685"/>
                <a:ext cx="6137715" cy="2515664"/>
              </a:xfrm>
              <a:noFill/>
              <a:ln w="38100" cmpd="dbl"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600" b="1" u="sng" dirty="0">
                    <a:latin typeface="Cambria Math" panose="02040503050406030204" pitchFamily="18" charset="0"/>
                  </a:rPr>
                  <a:t>Theorem A</a:t>
                </a:r>
                <a:endParaRPr lang="en-US" altLang="ja-JP" sz="26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lang="en-US" altLang="ja-JP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</a:t>
                </a:r>
                <a:b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|</a:t>
                </a: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</m:oMath>
                </a14:m>
                <a:endParaRPr lang="en-US" altLang="ja-JP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3148" y="1123685"/>
                <a:ext cx="6137715" cy="2515664"/>
              </a:xfrm>
              <a:blipFill>
                <a:blip r:embed="rId2"/>
                <a:stretch>
                  <a:fillRect l="-1481" t="-1432" r="-2567"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688" y="5329399"/>
                <a:ext cx="10297072" cy="1271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u="sng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</a:rPr>
                  <a:t>Theorem A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 includes </a:t>
                </a:r>
                <a:r>
                  <a:rPr lang="en-US" altLang="ja-JP" sz="2400" u="sng" dirty="0">
                    <a:uFill>
                      <a:solidFill>
                        <a:srgbClr val="00B050"/>
                      </a:solidFill>
                    </a:uFill>
                    <a:latin typeface="Cambria Math" panose="02040503050406030204" pitchFamily="18" charset="0"/>
                  </a:rPr>
                  <a:t>Theorem 13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.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(For each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hold.)</a:t>
                </a:r>
              </a:p>
              <a:p>
                <a:r>
                  <a:rPr lang="en-US" altLang="ja-JP" sz="2400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</a:rPr>
                  <a:t>We can drop the condition “</a:t>
                </a:r>
                <a14:m>
                  <m:oMath xmlns:m="http://schemas.openxmlformats.org/officeDocument/2006/math">
                    <m:r>
                      <a:rPr lang="en-US" altLang="ja-JP" sz="2400" i="1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i="1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2400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</a:rPr>
                  <a:t>” by assuming larger connectivity.</a:t>
                </a:r>
                <a:endParaRPr lang="en-US" altLang="ja-JP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88" y="5329399"/>
                <a:ext cx="10297072" cy="1271698"/>
              </a:xfrm>
              <a:prstGeom prst="rect">
                <a:avLst/>
              </a:prstGeom>
              <a:blipFill>
                <a:blip r:embed="rId3"/>
                <a:stretch>
                  <a:fillRect l="-770" t="-6699"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585" y="1125936"/>
                <a:ext cx="4844437" cy="2513413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6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600" dirty="0">
                    <a:latin typeface="Cambria Math" panose="02040503050406030204" pitchFamily="18" charset="0"/>
                  </a:rPr>
                  <a:t>13 (Egawa et al., 2013)</a:t>
                </a:r>
                <a:endParaRPr lang="en-US" altLang="ja-JP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2-connected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</a:t>
                </a:r>
                <a:b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|</a:t>
                </a: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ja-JP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5" y="1125936"/>
                <a:ext cx="4844437" cy="2513413"/>
              </a:xfrm>
              <a:prstGeom prst="rect">
                <a:avLst/>
              </a:prstGeom>
              <a:blipFill>
                <a:blip r:embed="rId4"/>
                <a:stretch>
                  <a:fillRect l="-1873" t="-1675" r="-375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/>
              <p:nvPr/>
            </p:nvSpPr>
            <p:spPr>
              <a:xfrm>
                <a:off x="563586" y="4563789"/>
                <a:ext cx="11097277" cy="523220"/>
              </a:xfrm>
              <a:prstGeom prst="rect">
                <a:avLst/>
              </a:prstGeom>
              <a:solidFill>
                <a:schemeClr val="bg2">
                  <a:alpha val="70000"/>
                </a:schemeClr>
              </a:solidFill>
              <a:ln w="38100" cmpd="dbl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>
                    <a:latin typeface="Cambria Math" panose="02040503050406030204" pitchFamily="18" charset="0"/>
                  </a:rPr>
                  <a:t> has a 3-factor.</a:t>
                </a:r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6" y="4563789"/>
                <a:ext cx="11097277" cy="523220"/>
              </a:xfrm>
              <a:prstGeom prst="rect">
                <a:avLst/>
              </a:prstGeom>
              <a:blipFill>
                <a:blip r:embed="rId5"/>
                <a:stretch>
                  <a:fillRect t="-8791" b="-27473"/>
                </a:stretch>
              </a:blipFill>
              <a:ln w="38100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10">
            <a:extLst>
              <a:ext uri="{FF2B5EF4-FFF2-40B4-BE49-F238E27FC236}">
                <a16:creationId xmlns:a16="http://schemas.microsoft.com/office/drawing/2014/main" id="{4FA2C046-8FF1-4A6E-8BAE-DE3AD892C827}"/>
              </a:ext>
            </a:extLst>
          </p:cNvPr>
          <p:cNvSpPr/>
          <p:nvPr/>
        </p:nvSpPr>
        <p:spPr>
          <a:xfrm>
            <a:off x="8349117" y="3816143"/>
            <a:ext cx="485775" cy="5708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8B3AA954-B0F7-4C92-AC65-959441D5FD99}"/>
              </a:ext>
            </a:extLst>
          </p:cNvPr>
          <p:cNvSpPr/>
          <p:nvPr/>
        </p:nvSpPr>
        <p:spPr>
          <a:xfrm>
            <a:off x="2696097" y="3834107"/>
            <a:ext cx="485775" cy="570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75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71C9-781B-4F4B-BDBC-71B82C1C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052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Main Results (Theorem B)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712" y="1123685"/>
                <a:ext cx="5371386" cy="2527030"/>
              </a:xfrm>
              <a:noFill/>
              <a:ln w="38100" cmpd="dbl"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600" dirty="0">
                    <a:latin typeface="Cambria Math" panose="02040503050406030204" pitchFamily="18" charset="0"/>
                  </a:rPr>
                  <a:t>Theorem A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lang="en-US" altLang="ja-JP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</a:t>
                </a:r>
                <a:b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 with |</a:t>
                </a: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</m:oMath>
                </a14:m>
                <a:endParaRPr lang="en-US" altLang="ja-JP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712" y="1123685"/>
                <a:ext cx="5371386" cy="2527030"/>
              </a:xfrm>
              <a:blipFill>
                <a:blip r:embed="rId2"/>
                <a:stretch>
                  <a:fillRect l="-1691" t="-1425" r="-564"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EAE881D-52BC-4565-9E9D-CE0F7A4B33EC}"/>
              </a:ext>
            </a:extLst>
          </p:cNvPr>
          <p:cNvSpPr txBox="1">
            <a:spLocks/>
          </p:cNvSpPr>
          <p:nvPr/>
        </p:nvSpPr>
        <p:spPr>
          <a:xfrm>
            <a:off x="838200" y="5449876"/>
            <a:ext cx="10515600" cy="568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00" dirty="0">
                <a:latin typeface="Cambria Math" panose="02040503050406030204" pitchFamily="18" charset="0"/>
              </a:rPr>
              <a:t>weaken the minimum degree condition in Thm.A (just 1, though)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/>
              <p:nvPr/>
            </p:nvSpPr>
            <p:spPr>
              <a:xfrm>
                <a:off x="560712" y="4608471"/>
                <a:ext cx="11102201" cy="523220"/>
              </a:xfrm>
              <a:prstGeom prst="rect">
                <a:avLst/>
              </a:prstGeom>
              <a:solidFill>
                <a:schemeClr val="bg2">
                  <a:alpha val="70000"/>
                </a:schemeClr>
              </a:solidFill>
              <a:ln w="38100" cmpd="dbl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>
                    <a:latin typeface="Cambria Math" panose="02040503050406030204" pitchFamily="18" charset="0"/>
                  </a:rPr>
                  <a:t> has a 3-factor.</a:t>
                </a:r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2" y="4608471"/>
                <a:ext cx="11102201" cy="523220"/>
              </a:xfrm>
              <a:prstGeom prst="rect">
                <a:avLst/>
              </a:prstGeom>
              <a:blipFill>
                <a:blip r:embed="rId3"/>
                <a:stretch>
                  <a:fillRect t="-8696" b="-26087"/>
                </a:stretch>
              </a:blipFill>
              <a:ln w="38100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10">
            <a:extLst>
              <a:ext uri="{FF2B5EF4-FFF2-40B4-BE49-F238E27FC236}">
                <a16:creationId xmlns:a16="http://schemas.microsoft.com/office/drawing/2014/main" id="{4FA2C046-8FF1-4A6E-8BAE-DE3AD892C827}"/>
              </a:ext>
            </a:extLst>
          </p:cNvPr>
          <p:cNvSpPr/>
          <p:nvPr/>
        </p:nvSpPr>
        <p:spPr>
          <a:xfrm>
            <a:off x="8671793" y="3911135"/>
            <a:ext cx="485775" cy="5708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D66DFBCE-2181-4D6B-A8EC-50523039D2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6449" y="1130570"/>
                <a:ext cx="5496464" cy="2527029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600" b="1" u="sng" dirty="0">
                    <a:latin typeface="Cambria Math" panose="02040503050406030204" pitchFamily="18" charset="0"/>
                  </a:rPr>
                  <a:t>Theorem B</a:t>
                </a:r>
                <a:endParaRPr lang="en-US" altLang="ja-JP" sz="26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lang="en-US" altLang="ja-JP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−4)/3</m:t>
                        </m:r>
                      </m:e>
                    </m:d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with |</a:t>
                </a: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ja-JP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−4)/3</m:t>
                        </m:r>
                      </m:e>
                    </m:d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D66DFBCE-2181-4D6B-A8EC-50523039D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449" y="1130570"/>
                <a:ext cx="5496464" cy="2527029"/>
              </a:xfrm>
              <a:prstGeom prst="rect">
                <a:avLst/>
              </a:prstGeom>
              <a:blipFill>
                <a:blip r:embed="rId4"/>
                <a:stretch>
                  <a:fillRect l="-1654" t="-1425" r="-1654" b="-3088"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下 12">
            <a:extLst>
              <a:ext uri="{FF2B5EF4-FFF2-40B4-BE49-F238E27FC236}">
                <a16:creationId xmlns:a16="http://schemas.microsoft.com/office/drawing/2014/main" id="{7B0E7E31-5BB5-4F8A-A6C5-48B3AC730977}"/>
              </a:ext>
            </a:extLst>
          </p:cNvPr>
          <p:cNvSpPr/>
          <p:nvPr/>
        </p:nvSpPr>
        <p:spPr>
          <a:xfrm>
            <a:off x="3003517" y="3911135"/>
            <a:ext cx="485775" cy="5708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62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ja-JP" sz="3200" dirty="0">
                    <a:latin typeface="Century" panose="02040604050505020304" pitchFamily="18" charset="0"/>
                  </a:rPr>
                  <a:t>Minimum degree conditions to have a 3-factor </a:t>
                </a:r>
                <a:br>
                  <a:rPr lang="en-US" altLang="ja-JP" sz="3200" dirty="0">
                    <a:latin typeface="Century" panose="02040604050505020304" pitchFamily="18" charset="0"/>
                  </a:rPr>
                </a:br>
                <a:r>
                  <a:rPr lang="en-US" altLang="ja-JP" sz="3200" dirty="0">
                    <a:latin typeface="Century" panose="020406040505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blipFill>
                <a:blip r:embed="rId2"/>
                <a:stretch>
                  <a:fillRect t="-10390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9163623"/>
                  </p:ext>
                </p:extLst>
              </p:nvPr>
            </p:nvGraphicFramePr>
            <p:xfrm>
              <a:off x="391062" y="1548859"/>
              <a:ext cx="11409875" cy="3631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5246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446527">
                      <a:extLst>
                        <a:ext uri="{9D8B030D-6E8A-4147-A177-3AD203B41FA5}">
                          <a16:colId xmlns:a16="http://schemas.microsoft.com/office/drawing/2014/main" val="1940409917"/>
                        </a:ext>
                      </a:extLst>
                    </a:gridCol>
                    <a:gridCol w="1591002">
                      <a:extLst>
                        <a:ext uri="{9D8B030D-6E8A-4147-A177-3AD203B41FA5}">
                          <a16:colId xmlns:a16="http://schemas.microsoft.com/office/drawing/2014/main" val="3469808787"/>
                        </a:ext>
                      </a:extLst>
                    </a:gridCol>
                    <a:gridCol w="1591002">
                      <a:extLst>
                        <a:ext uri="{9D8B030D-6E8A-4147-A177-3AD203B41FA5}">
                          <a16:colId xmlns:a16="http://schemas.microsoft.com/office/drawing/2014/main" val="2369691699"/>
                        </a:ext>
                      </a:extLst>
                    </a:gridCol>
                    <a:gridCol w="1591002">
                      <a:extLst>
                        <a:ext uri="{9D8B030D-6E8A-4147-A177-3AD203B41FA5}">
                          <a16:colId xmlns:a16="http://schemas.microsoft.com/office/drawing/2014/main" val="275105773"/>
                        </a:ext>
                      </a:extLst>
                    </a:gridCol>
                    <a:gridCol w="1831096">
                      <a:extLst>
                        <a:ext uri="{9D8B030D-6E8A-4147-A177-3AD203B41FA5}">
                          <a16:colId xmlns:a16="http://schemas.microsoft.com/office/drawing/2014/main" val="2277351044"/>
                        </a:ext>
                      </a:extLst>
                    </a:gridCol>
                  </a:tblGrid>
                  <a:tr h="6442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800" b="1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</a:t>
                          </a:r>
                          <a:r>
                            <a:rPr lang="ja-JP" altLang="en-US" sz="2800" b="1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altLang="ja-JP" sz="2800" b="0" i="1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altLang="ja-JP" sz="2800" b="0" baseline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kumimoji="1" lang="ja-JP" altLang="en-US" sz="2800" b="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7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656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≥5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≥7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653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ja-JP" altLang="en-US" sz="2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altLang="ja-JP" sz="2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altLang="ja-JP" sz="24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altLang="ja-JP" sz="24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en-US" altLang="ja-JP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24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6947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−1)/3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(4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−1)/3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ja-JP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  <a:tr h="675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(4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−4)/3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(4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−4)/3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ja-JP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)</a:t>
                          </a:r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005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9163623"/>
                  </p:ext>
                </p:extLst>
              </p:nvPr>
            </p:nvGraphicFramePr>
            <p:xfrm>
              <a:off x="391062" y="1548859"/>
              <a:ext cx="11409875" cy="3631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5246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446527">
                      <a:extLst>
                        <a:ext uri="{9D8B030D-6E8A-4147-A177-3AD203B41FA5}">
                          <a16:colId xmlns:a16="http://schemas.microsoft.com/office/drawing/2014/main" val="1940409917"/>
                        </a:ext>
                      </a:extLst>
                    </a:gridCol>
                    <a:gridCol w="1591002">
                      <a:extLst>
                        <a:ext uri="{9D8B030D-6E8A-4147-A177-3AD203B41FA5}">
                          <a16:colId xmlns:a16="http://schemas.microsoft.com/office/drawing/2014/main" val="3469808787"/>
                        </a:ext>
                      </a:extLst>
                    </a:gridCol>
                    <a:gridCol w="1591002">
                      <a:extLst>
                        <a:ext uri="{9D8B030D-6E8A-4147-A177-3AD203B41FA5}">
                          <a16:colId xmlns:a16="http://schemas.microsoft.com/office/drawing/2014/main" val="2369691699"/>
                        </a:ext>
                      </a:extLst>
                    </a:gridCol>
                    <a:gridCol w="1591002">
                      <a:extLst>
                        <a:ext uri="{9D8B030D-6E8A-4147-A177-3AD203B41FA5}">
                          <a16:colId xmlns:a16="http://schemas.microsoft.com/office/drawing/2014/main" val="275105773"/>
                        </a:ext>
                      </a:extLst>
                    </a:gridCol>
                    <a:gridCol w="1831096">
                      <a:extLst>
                        <a:ext uri="{9D8B030D-6E8A-4147-A177-3AD203B41FA5}">
                          <a16:colId xmlns:a16="http://schemas.microsoft.com/office/drawing/2014/main" val="2277351044"/>
                        </a:ext>
                      </a:extLst>
                    </a:gridCol>
                  </a:tblGrid>
                  <a:tr h="95231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8871" marR="98871" marT="49435" marB="49435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3"/>
                          <a:stretch>
                            <a:fillRect l="-997" t="-2564" r="-523588" b="-28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6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7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  <a:endParaRPr kumimoji="1" lang="ja-JP" altLang="en-US" dirty="0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656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1600" t="-148148" r="-530400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3755" t="-148148" r="-459494" b="-313889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653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1600" t="-250467" r="-530400" b="-2168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3755" t="-250467" r="-459494" b="-21682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93" t="-250467" r="-38903" b="-2168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en-US" altLang="ja-JP" dirty="0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24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69470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7" t="-328947" r="-523588" b="-1035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3"/>
                          <a:stretch>
                            <a:fillRect l="-72970" t="-328947" r="-461" b="-1035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  <a:tr h="67507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7" t="-440541" r="-523588" b="-630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kumimoji="1" lang="ja-JP" altLang="en-US" sz="20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3"/>
                          <a:stretch>
                            <a:fillRect l="-72970" t="-440541" r="-461" b="-63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005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5CE568C4-82E3-44C6-A27B-A73C7257849A}"/>
              </a:ext>
            </a:extLst>
          </p:cNvPr>
          <p:cNvSpPr txBox="1">
            <a:spLocks/>
          </p:cNvSpPr>
          <p:nvPr/>
        </p:nvSpPr>
        <p:spPr>
          <a:xfrm>
            <a:off x="7152187" y="5180398"/>
            <a:ext cx="4833256" cy="5442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Cambria Math" panose="02040503050406030204" pitchFamily="18" charset="0"/>
              </a:rPr>
              <a:t>The case of a 3-factor has been completed.</a:t>
            </a:r>
            <a:endParaRPr lang="ja-JP" altLang="en-US" sz="2000" dirty="0">
              <a:latin typeface="Cambria Math" panose="020405030504060302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7D40703-B1CA-403C-BE4B-B368E6CC4323}"/>
              </a:ext>
            </a:extLst>
          </p:cNvPr>
          <p:cNvCxnSpPr>
            <a:cxnSpLocks/>
          </p:cNvCxnSpPr>
          <p:nvPr/>
        </p:nvCxnSpPr>
        <p:spPr>
          <a:xfrm>
            <a:off x="7152187" y="4388291"/>
            <a:ext cx="26188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031D86F-8919-4A0B-810D-7AF008F4E418}"/>
              </a:ext>
            </a:extLst>
          </p:cNvPr>
          <p:cNvCxnSpPr>
            <a:cxnSpLocks/>
          </p:cNvCxnSpPr>
          <p:nvPr/>
        </p:nvCxnSpPr>
        <p:spPr>
          <a:xfrm>
            <a:off x="7152187" y="5084977"/>
            <a:ext cx="26188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7D29D1B-0BA8-4120-828F-8D7A05E75DBE}"/>
              </a:ext>
            </a:extLst>
          </p:cNvPr>
          <p:cNvCxnSpPr>
            <a:cxnSpLocks/>
          </p:cNvCxnSpPr>
          <p:nvPr/>
        </p:nvCxnSpPr>
        <p:spPr>
          <a:xfrm>
            <a:off x="464004" y="5084977"/>
            <a:ext cx="1608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CD2CF7F-6DB5-4995-A6AD-046F6D2E5862}"/>
              </a:ext>
            </a:extLst>
          </p:cNvPr>
          <p:cNvCxnSpPr>
            <a:cxnSpLocks/>
          </p:cNvCxnSpPr>
          <p:nvPr/>
        </p:nvCxnSpPr>
        <p:spPr>
          <a:xfrm>
            <a:off x="464004" y="4404879"/>
            <a:ext cx="1608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71F79-3704-497E-81D2-F7B31144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5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Outline</a:t>
            </a:r>
            <a:endParaRPr kumimoji="1" lang="ja-JP" altLang="en-US" sz="3200" dirty="0">
              <a:latin typeface="Century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54E3E7-26A4-48B9-B68E-80C9B714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616"/>
            <a:ext cx="10515600" cy="443278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kumimoji="1" lang="en-US" altLang="ja-JP" dirty="0">
                <a:latin typeface="Cambria Math" panose="02040503050406030204" pitchFamily="18" charset="0"/>
              </a:rPr>
              <a:t>Definitions and Notations</a:t>
            </a: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Cambria Math" panose="02040503050406030204" pitchFamily="18" charset="0"/>
              </a:rPr>
              <a:t>Regular factors in star-free graphs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ja-JP" dirty="0">
                <a:latin typeface="Cambria Math" panose="02040503050406030204" pitchFamily="18" charset="0"/>
              </a:rPr>
              <a:t>1-factor, 2-factor and 4-factor</a:t>
            </a: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Cambria Math" panose="02040503050406030204" pitchFamily="18" charset="0"/>
              </a:rPr>
              <a:t>3-factors in star-free graphs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ja-JP" dirty="0">
                <a:latin typeface="Cambria Math" panose="02040503050406030204" pitchFamily="18" charset="0"/>
              </a:rPr>
              <a:t>main results and outline of its proof</a:t>
            </a: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Cambria Math" panose="02040503050406030204" pitchFamily="18" charset="0"/>
              </a:rPr>
              <a:t>Future works</a:t>
            </a:r>
          </a:p>
          <a:p>
            <a:pPr>
              <a:buClr>
                <a:schemeClr val="tx1"/>
              </a:buClr>
            </a:pPr>
            <a:endParaRPr kumimoji="1" lang="ja-JP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5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71C9-781B-4F4B-BDBC-71B82C1C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534"/>
            <a:ext cx="10515600" cy="566052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Sharpness of Theorem A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57453"/>
                <a:ext cx="10515600" cy="28868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minimum degree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and connectivity conditions are sharp</a:t>
                </a:r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.</a:t>
                </a:r>
              </a:p>
              <a:p>
                <a:r>
                  <a:rPr lang="en-US" altLang="ja-JP" sz="2400" dirty="0">
                    <a:latin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,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graphs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−4)/3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</a:t>
                </a:r>
                <a:br>
                  <a:rPr lang="en-US" altLang="ja-JP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</a:br>
                <a:r>
                  <a:rPr lang="en-US" altLang="ja-JP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     </a:t>
                </a:r>
                <a:r>
                  <a:rPr lang="en-US" altLang="ja-JP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s.t.</a:t>
                </a:r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has no 3-factor.</a:t>
                </a:r>
              </a:p>
              <a:p>
                <a:r>
                  <a:rPr lang="en-US" altLang="ja-JP" sz="2400" dirty="0">
                    <a:latin typeface="Cambria Math" panose="02040503050406030204" pitchFamily="18" charset="0"/>
                  </a:rPr>
                  <a:t>For any positive integer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−4)/3</m:t>
                        </m:r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graphs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br>
                  <a:rPr lang="en-US" altLang="ja-JP" dirty="0">
                    <a:latin typeface="Cambria Math" panose="02040503050406030204" pitchFamily="18" charset="0"/>
                  </a:rPr>
                </a:br>
                <a:r>
                  <a:rPr lang="en-US" altLang="ja-JP" dirty="0">
                    <a:latin typeface="Cambria Math" panose="02040503050406030204" pitchFamily="18" charset="0"/>
                  </a:rPr>
                  <a:t>	s.t.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has no 3-factor.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57453"/>
                <a:ext cx="10515600" cy="2886890"/>
              </a:xfrm>
              <a:prstGeom prst="rect">
                <a:avLst/>
              </a:prstGeom>
              <a:blipFill>
                <a:blip r:embed="rId2"/>
                <a:stretch>
                  <a:fillRect l="-812" t="-2960" b="-2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E2414386-F261-445F-81E3-5E857EF934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85201"/>
                <a:ext cx="10515600" cy="2015346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sz="2600" b="1" u="sng" dirty="0">
                    <a:latin typeface="Cambria Math" panose="02040503050406030204" pitchFamily="18" charset="0"/>
                  </a:rPr>
                  <a:t>Theorem A</a:t>
                </a:r>
                <a:r>
                  <a:rPr lang="en-US" altLang="ja-JP" sz="2600" b="1" dirty="0">
                    <a:latin typeface="Cambria Math" panose="02040503050406030204" pitchFamily="18" charset="0"/>
                  </a:rPr>
                  <a:t>:</a:t>
                </a:r>
                <a:r>
                  <a:rPr lang="en-US" altLang="ja-JP" sz="2600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sz="2600" dirty="0">
                    <a:latin typeface="Cambria Math" panose="02040503050406030204" pitchFamily="18" charset="0"/>
                  </a:rPr>
                </a:br>
                <a:r>
                  <a:rPr lang="en-US" altLang="ja-JP" sz="26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an integer. Let 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</a:t>
                </a:r>
                <a:b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|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even, and suppose that </a:t>
                </a:r>
                <a14:m>
                  <m:oMath xmlns:m="http://schemas.openxmlformats.org/officeDocument/2006/math">
                    <m:r>
                      <a:rPr lang="ja-JP" alt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−1)/3</m:t>
                        </m:r>
                      </m:e>
                    </m:d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3-factor.</a:t>
                </a: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E2414386-F261-445F-81E3-5E857EF93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5201"/>
                <a:ext cx="10515600" cy="2015346"/>
              </a:xfrm>
              <a:prstGeom prst="rect">
                <a:avLst/>
              </a:prstGeom>
              <a:blipFill>
                <a:blip r:embed="rId3"/>
                <a:stretch>
                  <a:fillRect l="-867" b="-4464"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468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71C9-781B-4F4B-BDBC-71B82C1C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786"/>
            <a:ext cx="10515600" cy="566052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Sharpness of </a:t>
            </a:r>
            <a:r>
              <a:rPr lang="en-US" altLang="ja-JP" sz="3200" dirty="0">
                <a:latin typeface="Century" panose="02040604050505020304" pitchFamily="18" charset="0"/>
              </a:rPr>
              <a:t>Theorem B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313078"/>
                <a:ext cx="10515600" cy="1572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The connectivity condition is sharp. </a:t>
                </a:r>
              </a:p>
              <a:p>
                <a:r>
                  <a:rPr lang="en-US" altLang="ja-JP" sz="2400" dirty="0">
                    <a:latin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−7)/3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graphs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−4)/3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	s.t.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has no 3-factor.</a:t>
                </a:r>
              </a:p>
              <a:p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13078"/>
                <a:ext cx="10515600" cy="1572369"/>
              </a:xfrm>
              <a:prstGeom prst="rect">
                <a:avLst/>
              </a:prstGeom>
              <a:blipFill>
                <a:blip r:embed="rId2"/>
                <a:stretch>
                  <a:fillRect l="-812" t="-5426" b="-7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EB8F7EC5-A669-4DDA-9D48-F8F39DCB3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78311"/>
                <a:ext cx="10515600" cy="1572369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sz="2600" b="1" u="sng" dirty="0">
                    <a:latin typeface="Cambria Math" panose="02040503050406030204" pitchFamily="18" charset="0"/>
                  </a:rPr>
                  <a:t>Theorem B</a:t>
                </a:r>
                <a:r>
                  <a:rPr lang="en-US" altLang="ja-JP" sz="2600" b="1" dirty="0">
                    <a:latin typeface="Cambria Math" panose="02040503050406030204" pitchFamily="18" charset="0"/>
                  </a:rPr>
                  <a:t>:</a:t>
                </a:r>
                <a:r>
                  <a:rPr lang="en-US" altLang="ja-JP" sz="2600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sz="2600" dirty="0">
                    <a:latin typeface="Cambria Math" panose="02040503050406030204" pitchFamily="18" charset="0"/>
                  </a:rPr>
                </a:br>
                <a:r>
                  <a:rPr lang="en-US" altLang="ja-JP" sz="26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an integer. Let </a:t>
                </a: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−4)/3</m:t>
                        </m:r>
                      </m:e>
                    </m:d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</a:t>
                </a:r>
                <a:b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|</a:t>
                </a:r>
                <a14:m>
                  <m:oMath xmlns:m="http://schemas.openxmlformats.org/officeDocument/2006/math"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even. Then 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 3-factor.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EB8F7EC5-A669-4DDA-9D48-F8F39DCB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78311"/>
                <a:ext cx="10515600" cy="1572369"/>
              </a:xfrm>
              <a:prstGeom prst="rect">
                <a:avLst/>
              </a:prstGeom>
              <a:blipFill>
                <a:blip r:embed="rId3"/>
                <a:stretch>
                  <a:fillRect l="-867" t="-379" r="-289" b="-3409"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3853E6C5-F94C-4A86-A017-22F6344FF0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67706"/>
                <a:ext cx="10515600" cy="1084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</a:rPr>
                  <a:t>We cannot replace the bound of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that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.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4-conn.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1,4</m:t>
                        </m:r>
                      </m:sub>
                    </m:sSub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graphs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has no 3-factor.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3-conn.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</m:t>
                        </m:r>
                      </m:sub>
                    </m:sSub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graphs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has no 3-factor.</a:t>
                </a: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3853E6C5-F94C-4A86-A017-22F6344FF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67706"/>
                <a:ext cx="10515600" cy="1084751"/>
              </a:xfrm>
              <a:prstGeom prst="rect">
                <a:avLst/>
              </a:prstGeom>
              <a:blipFill>
                <a:blip r:embed="rId4"/>
                <a:stretch>
                  <a:fillRect l="-812" t="-7865" b="-13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3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D9684-C970-4AAA-8BA4-C998FF7D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59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Outline of Proof </a:t>
            </a:r>
            <a:r>
              <a:rPr lang="ja-JP" altLang="en-US" sz="3200" dirty="0">
                <a:latin typeface="Century" panose="02040604050505020304" pitchFamily="18" charset="0"/>
              </a:rPr>
              <a:t>①</a:t>
            </a:r>
            <a:endParaRPr kumimoji="1" lang="ja-JP" altLang="en-US" sz="2400" b="1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7061"/>
                <a:ext cx="10515600" cy="2182966"/>
              </a:xfrm>
              <a:ln w="38100" cmpd="dbl"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2.1(Tutte, 1952)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 3-factor </a:t>
                </a:r>
                <a14:m>
                  <m:oMath xmlns:m="http://schemas.openxmlformats.org/officeDocument/2006/math">
                    <m:r>
                      <a:rPr lang="ja-JP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altLang="ja-JP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2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𝑑𝑒𝑔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ja-JP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any disjoint subsets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denotes the number of components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7061"/>
                <a:ext cx="10515600" cy="2182966"/>
              </a:xfrm>
              <a:blipFill>
                <a:blip r:embed="rId2"/>
                <a:stretch>
                  <a:fillRect l="-578" t="-2747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0B04469-9F00-4615-B4FF-AD3D7B0327B3}"/>
              </a:ext>
            </a:extLst>
          </p:cNvPr>
          <p:cNvSpPr/>
          <p:nvPr/>
        </p:nvSpPr>
        <p:spPr>
          <a:xfrm>
            <a:off x="3238412" y="4870373"/>
            <a:ext cx="5740867" cy="1485977"/>
          </a:xfrm>
          <a:prstGeom prst="roundRect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101FD89-4521-4A08-9E33-82E0F81E87B9}"/>
              </a:ext>
            </a:extLst>
          </p:cNvPr>
          <p:cNvSpPr/>
          <p:nvPr/>
        </p:nvSpPr>
        <p:spPr>
          <a:xfrm>
            <a:off x="3490337" y="5004021"/>
            <a:ext cx="794327" cy="79432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A661A72-1D2C-429E-82AF-4C66C28817C1}"/>
                  </a:ext>
                </a:extLst>
              </p:cNvPr>
              <p:cNvSpPr txBox="1"/>
              <p:nvPr/>
            </p:nvSpPr>
            <p:spPr>
              <a:xfrm>
                <a:off x="8699958" y="6125517"/>
                <a:ext cx="18314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A661A72-1D2C-429E-82AF-4C66C2881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958" y="6125517"/>
                <a:ext cx="183145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5353BB1-5A04-42BE-99D0-D08104323D2F}"/>
                  </a:ext>
                </a:extLst>
              </p:cNvPr>
              <p:cNvSpPr txBox="1"/>
              <p:nvPr/>
            </p:nvSpPr>
            <p:spPr>
              <a:xfrm>
                <a:off x="3676335" y="5798348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5353BB1-5A04-42BE-99D0-D08104323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335" y="5798348"/>
                <a:ext cx="422329" cy="461665"/>
              </a:xfrm>
              <a:prstGeom prst="rect">
                <a:avLst/>
              </a:prstGeom>
              <a:blipFill>
                <a:blip r:embed="rId4"/>
                <a:stretch>
                  <a:fillRect l="-2899" r="-7246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楕円 13">
            <a:extLst>
              <a:ext uri="{FF2B5EF4-FFF2-40B4-BE49-F238E27FC236}">
                <a16:creationId xmlns:a16="http://schemas.microsoft.com/office/drawing/2014/main" id="{ABD43B98-D746-4F5A-BE48-23806F00F7B9}"/>
              </a:ext>
            </a:extLst>
          </p:cNvPr>
          <p:cNvSpPr/>
          <p:nvPr/>
        </p:nvSpPr>
        <p:spPr>
          <a:xfrm>
            <a:off x="7905631" y="5004021"/>
            <a:ext cx="794327" cy="79432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1A39738-81C8-4EF4-B5DC-9EA3D394132A}"/>
                  </a:ext>
                </a:extLst>
              </p:cNvPr>
              <p:cNvSpPr txBox="1"/>
              <p:nvPr/>
            </p:nvSpPr>
            <p:spPr>
              <a:xfrm>
                <a:off x="8076896" y="5798348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1A39738-81C8-4EF4-B5DC-9EA3D3941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896" y="5798348"/>
                <a:ext cx="422329" cy="461665"/>
              </a:xfrm>
              <a:prstGeom prst="rect">
                <a:avLst/>
              </a:prstGeom>
              <a:blipFill>
                <a:blip r:embed="rId5"/>
                <a:stretch>
                  <a:fillRect l="-4348" r="-11594"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EB29A2-6F20-4D27-BA45-21B6EACE3C91}"/>
              </a:ext>
            </a:extLst>
          </p:cNvPr>
          <p:cNvSpPr txBox="1"/>
          <p:nvPr/>
        </p:nvSpPr>
        <p:spPr>
          <a:xfrm>
            <a:off x="5195330" y="5208200"/>
            <a:ext cx="2710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/>
              <a:t>・・・・・・・・・</a:t>
            </a:r>
            <a:endParaRPr kumimoji="1" lang="ja-JP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0EB4307-36B6-4692-9AD0-042353C4DDC3}"/>
                  </a:ext>
                </a:extLst>
              </p:cNvPr>
              <p:cNvSpPr txBox="1"/>
              <p:nvPr/>
            </p:nvSpPr>
            <p:spPr>
              <a:xfrm>
                <a:off x="2963056" y="3577455"/>
                <a:ext cx="28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0EB4307-36B6-4692-9AD0-042353C4D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56" y="3577455"/>
                <a:ext cx="286974" cy="461665"/>
              </a:xfrm>
              <a:prstGeom prst="rect">
                <a:avLst/>
              </a:prstGeom>
              <a:blipFill>
                <a:blip r:embed="rId6"/>
                <a:stretch>
                  <a:fillRect l="-4255" r="-25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B40794F-8318-4A81-873C-2E5121CDB3EB}"/>
              </a:ext>
            </a:extLst>
          </p:cNvPr>
          <p:cNvSpPr/>
          <p:nvPr/>
        </p:nvSpPr>
        <p:spPr>
          <a:xfrm>
            <a:off x="6209529" y="3937290"/>
            <a:ext cx="2745551" cy="686341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505504-149E-4156-A1DC-846B62B29E73}"/>
                  </a:ext>
                </a:extLst>
              </p:cNvPr>
              <p:cNvSpPr txBox="1"/>
              <p:nvPr/>
            </p:nvSpPr>
            <p:spPr>
              <a:xfrm>
                <a:off x="8909324" y="3577455"/>
                <a:ext cx="28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505504-149E-4156-A1DC-846B62B2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324" y="3577455"/>
                <a:ext cx="286974" cy="461665"/>
              </a:xfrm>
              <a:prstGeom prst="rect">
                <a:avLst/>
              </a:prstGeom>
              <a:blipFill>
                <a:blip r:embed="rId7"/>
                <a:stretch>
                  <a:fillRect l="-6383" r="-31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楕円 20">
            <a:extLst>
              <a:ext uri="{FF2B5EF4-FFF2-40B4-BE49-F238E27FC236}">
                <a16:creationId xmlns:a16="http://schemas.microsoft.com/office/drawing/2014/main" id="{54B9ACD4-F715-470E-A41F-3E06E9C72201}"/>
              </a:ext>
            </a:extLst>
          </p:cNvPr>
          <p:cNvSpPr/>
          <p:nvPr/>
        </p:nvSpPr>
        <p:spPr>
          <a:xfrm>
            <a:off x="4424532" y="5004021"/>
            <a:ext cx="794327" cy="79432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0F03AE3-86DE-40EB-BF9A-0877671E1003}"/>
                  </a:ext>
                </a:extLst>
              </p:cNvPr>
              <p:cNvSpPr txBox="1"/>
              <p:nvPr/>
            </p:nvSpPr>
            <p:spPr>
              <a:xfrm>
                <a:off x="4610530" y="5798348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0F03AE3-86DE-40EB-BF9A-0877671E1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530" y="5798348"/>
                <a:ext cx="422329" cy="461665"/>
              </a:xfrm>
              <a:prstGeom prst="rect">
                <a:avLst/>
              </a:prstGeom>
              <a:blipFill>
                <a:blip r:embed="rId8"/>
                <a:stretch>
                  <a:fillRect l="-2857" r="-7143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F1DB5C5-25BE-4BBA-9EC4-D3B28953CB2A}"/>
              </a:ext>
            </a:extLst>
          </p:cNvPr>
          <p:cNvSpPr/>
          <p:nvPr/>
        </p:nvSpPr>
        <p:spPr>
          <a:xfrm>
            <a:off x="3250030" y="3937290"/>
            <a:ext cx="2745551" cy="686341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62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D9684-C970-4AAA-8BA4-C998FF7D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484"/>
            <a:ext cx="10515600" cy="633164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Outline of Proof </a:t>
            </a:r>
            <a:r>
              <a:rPr lang="ja-JP" altLang="en-US" sz="3200" dirty="0">
                <a:latin typeface="Century" panose="02040604050505020304" pitchFamily="18" charset="0"/>
              </a:rPr>
              <a:t>②</a:t>
            </a:r>
            <a:endParaRPr kumimoji="1" lang="ja-JP" altLang="en-US" sz="32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A35396E7-0A4D-4DC5-866F-7E7AF4DD96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19174"/>
                <a:ext cx="10515600" cy="2409825"/>
              </a:xfrm>
              <a:prstGeom prst="rect">
                <a:avLst/>
              </a:prstGeom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Lemma 2.2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be disjoint subsets of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for which, </a:t>
                </a: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becomes smallest. </a:t>
                </a:r>
                <a:br>
                  <a:rPr lang="en-US" altLang="ja-JP" sz="2200" dirty="0">
                    <a:latin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</a:rPr>
                  <a:t>Then the following hold.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(i)Let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be a component of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)|≤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1. Then |V(C)|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(ii)Suppose that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are chosen so that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is as small as possible, subject to </a:t>
                </a:r>
                <a:br>
                  <a:rPr lang="en-US" altLang="ja-JP" sz="2200" dirty="0">
                    <a:latin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</a:rPr>
                  <a:t>       the condition that </a:t>
                </a: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is smallest.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)≤1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A35396E7-0A4D-4DC5-866F-7E7AF4DD9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19174"/>
                <a:ext cx="10515600" cy="2409825"/>
              </a:xfrm>
              <a:prstGeom prst="rect">
                <a:avLst/>
              </a:prstGeom>
              <a:blipFill>
                <a:blip r:embed="rId2"/>
                <a:stretch>
                  <a:fillRect l="-578" t="-2494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764D5AA2-E761-478A-AC5A-503EA32B38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65266"/>
                <a:ext cx="10515600" cy="1476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In our proof, let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as in Lemma 2.2.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be the components of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200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.</a:t>
                </a:r>
                <a:br>
                  <a:rPr lang="en-US" altLang="ja-JP" sz="2200" dirty="0">
                    <a:latin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</a:rPr>
                  <a:t>(For each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ja-JP" alt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ja-JP" alt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ja-JP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is a path of order 1 or 2 by Lemma 2.2(ii). )</a:t>
                </a:r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764D5AA2-E761-478A-AC5A-503EA32B3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65266"/>
                <a:ext cx="10515600" cy="1476091"/>
              </a:xfrm>
              <a:prstGeom prst="rect">
                <a:avLst/>
              </a:prstGeom>
              <a:blipFill>
                <a:blip r:embed="rId3"/>
                <a:stretch>
                  <a:fillRect l="-696" t="-826" b="-3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0E9896C6-951D-4ECB-912E-C8D74DEF97CD}"/>
              </a:ext>
            </a:extLst>
          </p:cNvPr>
          <p:cNvSpPr/>
          <p:nvPr/>
        </p:nvSpPr>
        <p:spPr>
          <a:xfrm>
            <a:off x="1517469" y="5280623"/>
            <a:ext cx="2869354" cy="1116404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049371B-7F80-40C9-AF59-9DEDB5C8CE7E}"/>
                  </a:ext>
                </a:extLst>
              </p:cNvPr>
              <p:cNvSpPr txBox="1"/>
              <p:nvPr/>
            </p:nvSpPr>
            <p:spPr>
              <a:xfrm>
                <a:off x="4376899" y="6101787"/>
                <a:ext cx="824614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uFill>
                            <a:solidFill>
                              <a:srgbClr val="FF0000"/>
                            </a:solidFill>
                          </a:u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2400" i="1" dirty="0">
                          <a:uFill>
                            <a:solidFill>
                              <a:srgbClr val="FF0000"/>
                            </a:solidFill>
                          </a:u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2400" i="1" dirty="0">
                          <a:uFill>
                            <a:solidFill>
                              <a:srgbClr val="FF0000"/>
                            </a:solidFill>
                          </a:u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i="1" dirty="0">
                          <a:uFill>
                            <a:solidFill>
                              <a:srgbClr val="FF0000"/>
                            </a:solidFill>
                          </a:u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049371B-7F80-40C9-AF59-9DEDB5C8C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899" y="6101787"/>
                <a:ext cx="824614" cy="461729"/>
              </a:xfrm>
              <a:prstGeom prst="rect">
                <a:avLst/>
              </a:prstGeom>
              <a:blipFill>
                <a:blip r:embed="rId4"/>
                <a:stretch>
                  <a:fillRect r="-444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2A4947D-4A94-458F-9653-6A8DDBD1D511}"/>
              </a:ext>
            </a:extLst>
          </p:cNvPr>
          <p:cNvSpPr txBox="1"/>
          <p:nvPr/>
        </p:nvSpPr>
        <p:spPr>
          <a:xfrm>
            <a:off x="3142183" y="5818824"/>
            <a:ext cx="47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E5553809-2E19-42BE-828B-9A6AD3EEFB88}"/>
              </a:ext>
            </a:extLst>
          </p:cNvPr>
          <p:cNvSpPr/>
          <p:nvPr/>
        </p:nvSpPr>
        <p:spPr>
          <a:xfrm>
            <a:off x="1659127" y="5660983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EB3B618-E233-493C-B670-1AF3C4829D65}"/>
                  </a:ext>
                </a:extLst>
              </p:cNvPr>
              <p:cNvSpPr txBox="1"/>
              <p:nvPr/>
            </p:nvSpPr>
            <p:spPr>
              <a:xfrm>
                <a:off x="1814548" y="5252472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EB3B618-E233-493C-B670-1AF3C482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48" y="5252472"/>
                <a:ext cx="387926" cy="400110"/>
              </a:xfrm>
              <a:prstGeom prst="rect">
                <a:avLst/>
              </a:prstGeom>
              <a:blipFill>
                <a:blip r:embed="rId5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楕円 59">
            <a:extLst>
              <a:ext uri="{FF2B5EF4-FFF2-40B4-BE49-F238E27FC236}">
                <a16:creationId xmlns:a16="http://schemas.microsoft.com/office/drawing/2014/main" id="{B39E4611-BCEE-422B-BA94-0526EB3AABC9}"/>
              </a:ext>
            </a:extLst>
          </p:cNvPr>
          <p:cNvSpPr/>
          <p:nvPr/>
        </p:nvSpPr>
        <p:spPr>
          <a:xfrm>
            <a:off x="1950047" y="59519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60AA9BE5-1738-4A34-8E02-88FC0D289F8D}"/>
              </a:ext>
            </a:extLst>
          </p:cNvPr>
          <p:cNvSpPr/>
          <p:nvPr/>
        </p:nvSpPr>
        <p:spPr>
          <a:xfrm>
            <a:off x="2463589" y="5660983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9D25D6BF-A4DD-4552-8247-420F579DA845}"/>
                  </a:ext>
                </a:extLst>
              </p:cNvPr>
              <p:cNvSpPr txBox="1"/>
              <p:nvPr/>
            </p:nvSpPr>
            <p:spPr>
              <a:xfrm>
                <a:off x="2619010" y="5252472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9D25D6BF-A4DD-4552-8247-420F579D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10" y="5252472"/>
                <a:ext cx="387926" cy="400110"/>
              </a:xfrm>
              <a:prstGeom prst="rect">
                <a:avLst/>
              </a:prstGeom>
              <a:blipFill>
                <a:blip r:embed="rId6"/>
                <a:stretch>
                  <a:fillRect r="-12698"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楕円 62">
            <a:extLst>
              <a:ext uri="{FF2B5EF4-FFF2-40B4-BE49-F238E27FC236}">
                <a16:creationId xmlns:a16="http://schemas.microsoft.com/office/drawing/2014/main" id="{9033D657-D647-4722-9A6B-5430893CC5CF}"/>
              </a:ext>
            </a:extLst>
          </p:cNvPr>
          <p:cNvSpPr/>
          <p:nvPr/>
        </p:nvSpPr>
        <p:spPr>
          <a:xfrm>
            <a:off x="3564741" y="5660983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E6E71DBF-3FEF-4915-B0FC-E87C331820E6}"/>
                  </a:ext>
                </a:extLst>
              </p:cNvPr>
              <p:cNvSpPr txBox="1"/>
              <p:nvPr/>
            </p:nvSpPr>
            <p:spPr>
              <a:xfrm>
                <a:off x="3720162" y="5252472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E6E71DBF-3FEF-4915-B0FC-E87C33182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162" y="5252472"/>
                <a:ext cx="387926" cy="400110"/>
              </a:xfrm>
              <a:prstGeom prst="rect">
                <a:avLst/>
              </a:prstGeom>
              <a:blipFill>
                <a:blip r:embed="rId7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楕円 64">
            <a:extLst>
              <a:ext uri="{FF2B5EF4-FFF2-40B4-BE49-F238E27FC236}">
                <a16:creationId xmlns:a16="http://schemas.microsoft.com/office/drawing/2014/main" id="{69CD32A0-6558-422C-9772-772FB05094F0}"/>
              </a:ext>
            </a:extLst>
          </p:cNvPr>
          <p:cNvSpPr/>
          <p:nvPr/>
        </p:nvSpPr>
        <p:spPr>
          <a:xfrm>
            <a:off x="3855661" y="59519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0FA0F904-B953-4569-A24E-603FB037B53C}"/>
              </a:ext>
            </a:extLst>
          </p:cNvPr>
          <p:cNvSpPr/>
          <p:nvPr/>
        </p:nvSpPr>
        <p:spPr>
          <a:xfrm>
            <a:off x="2964181" y="59519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6A7553B6-87C2-4F8E-B6F1-4E977997A3EA}"/>
              </a:ext>
            </a:extLst>
          </p:cNvPr>
          <p:cNvSpPr/>
          <p:nvPr/>
        </p:nvSpPr>
        <p:spPr>
          <a:xfrm>
            <a:off x="2567019" y="59519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5774360E-9834-42EE-B1AF-76A34AF41C53}"/>
              </a:ext>
            </a:extLst>
          </p:cNvPr>
          <p:cNvCxnSpPr>
            <a:stCxn id="67" idx="6"/>
            <a:endCxn id="66" idx="2"/>
          </p:cNvCxnSpPr>
          <p:nvPr/>
        </p:nvCxnSpPr>
        <p:spPr>
          <a:xfrm>
            <a:off x="2683947" y="6010367"/>
            <a:ext cx="280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5AAF712-651E-4DD4-9959-EF2E73571F97}"/>
                  </a:ext>
                </a:extLst>
              </p:cNvPr>
              <p:cNvSpPr txBox="1"/>
              <p:nvPr/>
            </p:nvSpPr>
            <p:spPr>
              <a:xfrm>
                <a:off x="7600949" y="3571460"/>
                <a:ext cx="3952875" cy="66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: degree of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i="1" dirty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dirty="0">
                    <a:latin typeface="Cambria Math" panose="02040503050406030204" pitchFamily="18" charset="0"/>
                  </a:rPr>
                </a:br>
                <a:r>
                  <a:rPr lang="en-US" altLang="ja-JP" dirty="0">
                    <a:latin typeface="Cambria Math" panose="02040503050406030204" pitchFamily="18" charset="0"/>
                  </a:rPr>
                  <a:t>w</a:t>
                </a:r>
                <a:r>
                  <a:rPr kumimoji="1" lang="en-US" altLang="ja-JP" dirty="0">
                    <a:latin typeface="Cambria Math" panose="02040503050406030204" pitchFamily="18" charset="0"/>
                  </a:rPr>
                  <a:t>hich is the subgraph induced by T)</a:t>
                </a:r>
                <a:endParaRPr kumimoji="1" lang="ja-JP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5AAF712-651E-4DD4-9959-EF2E7357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49" y="3571460"/>
                <a:ext cx="3952875" cy="666336"/>
              </a:xfrm>
              <a:prstGeom prst="rect">
                <a:avLst/>
              </a:prstGeom>
              <a:blipFill>
                <a:blip r:embed="rId8"/>
                <a:stretch>
                  <a:fillRect l="-1389" t="-6422" b="-137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5587F5-EA20-4A0C-919F-18BFB61341FA}"/>
              </a:ext>
            </a:extLst>
          </p:cNvPr>
          <p:cNvSpPr txBox="1"/>
          <p:nvPr/>
        </p:nvSpPr>
        <p:spPr>
          <a:xfrm>
            <a:off x="5100049" y="5452527"/>
            <a:ext cx="6268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Cambria Math" panose="02040503050406030204" pitchFamily="18" charset="0"/>
              </a:rPr>
              <a:t>The structure of components became a little clear !</a:t>
            </a:r>
            <a:endParaRPr kumimoji="1" lang="ja-JP" altLang="en-US" sz="2200" dirty="0">
              <a:latin typeface="Cambria Math" panose="02040503050406030204" pitchFamily="18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E1F33EE-66D6-44F3-B7D6-179DB591205A}"/>
              </a:ext>
            </a:extLst>
          </p:cNvPr>
          <p:cNvCxnSpPr>
            <a:cxnSpLocks/>
          </p:cNvCxnSpPr>
          <p:nvPr/>
        </p:nvCxnSpPr>
        <p:spPr>
          <a:xfrm>
            <a:off x="7343775" y="1827971"/>
            <a:ext cx="29813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0E484CF-59D4-4C53-85A9-4C8C84BE78C0}"/>
              </a:ext>
            </a:extLst>
          </p:cNvPr>
          <p:cNvCxnSpPr>
            <a:cxnSpLocks/>
          </p:cNvCxnSpPr>
          <p:nvPr/>
        </p:nvCxnSpPr>
        <p:spPr>
          <a:xfrm>
            <a:off x="8877300" y="2561396"/>
            <a:ext cx="11811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B2BC664-5259-4BBB-9C97-3E6D796C712F}"/>
              </a:ext>
            </a:extLst>
          </p:cNvPr>
          <p:cNvCxnSpPr>
            <a:cxnSpLocks/>
          </p:cNvCxnSpPr>
          <p:nvPr/>
        </p:nvCxnSpPr>
        <p:spPr>
          <a:xfrm>
            <a:off x="6496004" y="3332921"/>
            <a:ext cx="177713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0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0" animBg="1"/>
      <p:bldP spid="56" grpId="0"/>
      <p:bldP spid="57" grpId="0"/>
      <p:bldP spid="58" grpId="0" animBg="1"/>
      <p:bldP spid="59" grpId="0"/>
      <p:bldP spid="60" grpId="0" animBg="1"/>
      <p:bldP spid="61" grpId="0" animBg="1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5837F-8A81-493F-BB35-4339EA24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7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Outline of Proof </a:t>
            </a:r>
            <a:r>
              <a:rPr lang="ja-JP" altLang="en-US" sz="3200" dirty="0">
                <a:latin typeface="Century" panose="02040604050505020304" pitchFamily="18" charset="0"/>
              </a:rPr>
              <a:t>③</a:t>
            </a:r>
            <a:endParaRPr kumimoji="1" lang="ja-JP" altLang="en-US" sz="3200" dirty="0">
              <a:latin typeface="Century" panose="02040604050505020304" pitchFamily="18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826FF8D-3C62-44FD-8002-5E3222176C2C}"/>
              </a:ext>
            </a:extLst>
          </p:cNvPr>
          <p:cNvSpPr/>
          <p:nvPr/>
        </p:nvSpPr>
        <p:spPr>
          <a:xfrm>
            <a:off x="961937" y="3410344"/>
            <a:ext cx="5814399" cy="1485977"/>
          </a:xfrm>
          <a:prstGeom prst="roundRect">
            <a:avLst/>
          </a:prstGeom>
          <a:solidFill>
            <a:srgbClr val="FFFF00">
              <a:alpha val="50000"/>
            </a:srgb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5DBF58B-EB94-429A-898B-ACBC87830137}"/>
              </a:ext>
            </a:extLst>
          </p:cNvPr>
          <p:cNvSpPr/>
          <p:nvPr/>
        </p:nvSpPr>
        <p:spPr>
          <a:xfrm>
            <a:off x="1213862" y="3543992"/>
            <a:ext cx="794327" cy="79432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3782774-96B6-4402-9DFC-2FF508559FB6}"/>
                  </a:ext>
                </a:extLst>
              </p:cNvPr>
              <p:cNvSpPr txBox="1"/>
              <p:nvPr/>
            </p:nvSpPr>
            <p:spPr>
              <a:xfrm>
                <a:off x="5396449" y="4938979"/>
                <a:ext cx="1493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3782774-96B6-4402-9DFC-2FF50855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49" y="4938979"/>
                <a:ext cx="14939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>
            <a:extLst>
              <a:ext uri="{FF2B5EF4-FFF2-40B4-BE49-F238E27FC236}">
                <a16:creationId xmlns:a16="http://schemas.microsoft.com/office/drawing/2014/main" id="{2EC19DF5-3EBB-458A-862D-E78DB5E34E73}"/>
              </a:ext>
            </a:extLst>
          </p:cNvPr>
          <p:cNvSpPr/>
          <p:nvPr/>
        </p:nvSpPr>
        <p:spPr>
          <a:xfrm>
            <a:off x="3841367" y="3543992"/>
            <a:ext cx="794327" cy="79432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12774A-CB65-4297-A5F9-BBA1C1E7F2AF}"/>
              </a:ext>
            </a:extLst>
          </p:cNvPr>
          <p:cNvSpPr txBox="1"/>
          <p:nvPr/>
        </p:nvSpPr>
        <p:spPr>
          <a:xfrm>
            <a:off x="4619376" y="3745658"/>
            <a:ext cx="1029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/>
              <a:t>・・・</a:t>
            </a:r>
            <a:endParaRPr kumimoji="1" lang="ja-JP" altLang="en-US" sz="2200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0AB6083-B624-4C71-AD40-5B4780AF066E}"/>
              </a:ext>
            </a:extLst>
          </p:cNvPr>
          <p:cNvSpPr/>
          <p:nvPr/>
        </p:nvSpPr>
        <p:spPr>
          <a:xfrm>
            <a:off x="2924779" y="3543992"/>
            <a:ext cx="794327" cy="79432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DB62E2-650B-40AC-A9C1-074EAAAD7C4C}"/>
                  </a:ext>
                </a:extLst>
              </p:cNvPr>
              <p:cNvSpPr txBox="1"/>
              <p:nvPr/>
            </p:nvSpPr>
            <p:spPr>
              <a:xfrm>
                <a:off x="1399860" y="4338319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DB62E2-650B-40AC-A9C1-074EAAAD7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860" y="4338319"/>
                <a:ext cx="422329" cy="461665"/>
              </a:xfrm>
              <a:prstGeom prst="rect">
                <a:avLst/>
              </a:prstGeom>
              <a:blipFill>
                <a:blip r:embed="rId3"/>
                <a:stretch>
                  <a:fillRect l="-4348" r="-7246"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95EF2A2-B3EB-4C3D-AB6D-158713254F45}"/>
                  </a:ext>
                </a:extLst>
              </p:cNvPr>
              <p:cNvSpPr txBox="1"/>
              <p:nvPr/>
            </p:nvSpPr>
            <p:spPr>
              <a:xfrm>
                <a:off x="3905104" y="4338319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95EF2A2-B3EB-4C3D-AB6D-158713254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04" y="4338319"/>
                <a:ext cx="422329" cy="461665"/>
              </a:xfrm>
              <a:prstGeom prst="rect">
                <a:avLst/>
              </a:prstGeom>
              <a:blipFill>
                <a:blip r:embed="rId4"/>
                <a:stretch>
                  <a:fillRect l="-4348" r="-82609" b="-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9D3380B-D7AB-4058-B22B-C2A353D055AE}"/>
                  </a:ext>
                </a:extLst>
              </p:cNvPr>
              <p:cNvSpPr txBox="1"/>
              <p:nvPr/>
            </p:nvSpPr>
            <p:spPr>
              <a:xfrm>
                <a:off x="3110777" y="4338319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9D3380B-D7AB-4058-B22B-C2A353D05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77" y="4338319"/>
                <a:ext cx="422329" cy="461665"/>
              </a:xfrm>
              <a:prstGeom prst="rect">
                <a:avLst/>
              </a:prstGeom>
              <a:blipFill>
                <a:blip r:embed="rId5"/>
                <a:stretch>
                  <a:fillRect l="-2857" r="-7143"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楕円 16">
            <a:extLst>
              <a:ext uri="{FF2B5EF4-FFF2-40B4-BE49-F238E27FC236}">
                <a16:creationId xmlns:a16="http://schemas.microsoft.com/office/drawing/2014/main" id="{DD7FC461-2FCA-495B-8398-2FF57EAD9619}"/>
              </a:ext>
            </a:extLst>
          </p:cNvPr>
          <p:cNvSpPr/>
          <p:nvPr/>
        </p:nvSpPr>
        <p:spPr>
          <a:xfrm>
            <a:off x="5686906" y="3543992"/>
            <a:ext cx="794327" cy="79432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525DBE2-04E5-4A9E-A9E2-0F9636F78B14}"/>
                  </a:ext>
                </a:extLst>
              </p:cNvPr>
              <p:cNvSpPr txBox="1"/>
              <p:nvPr/>
            </p:nvSpPr>
            <p:spPr>
              <a:xfrm>
                <a:off x="5858171" y="4338319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525DBE2-04E5-4A9E-A9E2-0F9636F78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171" y="4338319"/>
                <a:ext cx="422329" cy="461665"/>
              </a:xfrm>
              <a:prstGeom prst="rect">
                <a:avLst/>
              </a:prstGeom>
              <a:blipFill>
                <a:blip r:embed="rId6"/>
                <a:stretch>
                  <a:fillRect l="-4348" r="-11594" b="-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97C7FAE-652C-4CDA-A37D-F75084D82D79}"/>
              </a:ext>
            </a:extLst>
          </p:cNvPr>
          <p:cNvSpPr/>
          <p:nvPr/>
        </p:nvSpPr>
        <p:spPr>
          <a:xfrm>
            <a:off x="946476" y="1965923"/>
            <a:ext cx="2745551" cy="1116404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84325A-6FA1-408F-B4B6-1D60B713F878}"/>
              </a:ext>
            </a:extLst>
          </p:cNvPr>
          <p:cNvSpPr txBox="1"/>
          <p:nvPr/>
        </p:nvSpPr>
        <p:spPr>
          <a:xfrm>
            <a:off x="1932970" y="3745658"/>
            <a:ext cx="1029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/>
              <a:t>・・・</a:t>
            </a:r>
            <a:endParaRPr kumimoji="1" lang="ja-JP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F8A144A-A32E-4303-BA54-D16712992C23}"/>
                  </a:ext>
                </a:extLst>
              </p:cNvPr>
              <p:cNvSpPr txBox="1"/>
              <p:nvPr/>
            </p:nvSpPr>
            <p:spPr>
              <a:xfrm>
                <a:off x="608490" y="1735089"/>
                <a:ext cx="28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F8A144A-A32E-4303-BA54-D1671299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0" y="1735089"/>
                <a:ext cx="286974" cy="461665"/>
              </a:xfrm>
              <a:prstGeom prst="rect">
                <a:avLst/>
              </a:prstGeom>
              <a:blipFill>
                <a:blip r:embed="rId7"/>
                <a:stretch>
                  <a:fillRect l="-6383" r="-23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93B30C1-EE07-406C-AF55-3D3D6A14C453}"/>
              </a:ext>
            </a:extLst>
          </p:cNvPr>
          <p:cNvSpPr/>
          <p:nvPr/>
        </p:nvSpPr>
        <p:spPr>
          <a:xfrm>
            <a:off x="3906982" y="1965923"/>
            <a:ext cx="2869354" cy="1116404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31ED0C-B42F-45F5-A53E-2EF66AB94882}"/>
                  </a:ext>
                </a:extLst>
              </p:cNvPr>
              <p:cNvSpPr txBox="1"/>
              <p:nvPr/>
            </p:nvSpPr>
            <p:spPr>
              <a:xfrm>
                <a:off x="6746961" y="1735090"/>
                <a:ext cx="28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31ED0C-B42F-45F5-A53E-2EF66AB9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961" y="1735090"/>
                <a:ext cx="286974" cy="461665"/>
              </a:xfrm>
              <a:prstGeom prst="rect">
                <a:avLst/>
              </a:prstGeom>
              <a:blipFill>
                <a:blip r:embed="rId8"/>
                <a:stretch>
                  <a:fillRect l="-6383" r="-31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61FB76E-A96D-46CB-B8B8-66C90E12CC88}"/>
              </a:ext>
            </a:extLst>
          </p:cNvPr>
          <p:cNvSpPr txBox="1"/>
          <p:nvPr/>
        </p:nvSpPr>
        <p:spPr>
          <a:xfrm>
            <a:off x="5531696" y="2504124"/>
            <a:ext cx="47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B12D52E4-9BF6-4601-9CA3-C1EBA33FF13D}"/>
              </a:ext>
            </a:extLst>
          </p:cNvPr>
          <p:cNvSpPr/>
          <p:nvPr/>
        </p:nvSpPr>
        <p:spPr>
          <a:xfrm>
            <a:off x="4048640" y="2346283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976A923-C3B6-470A-ACAC-2A730B05D616}"/>
                  </a:ext>
                </a:extLst>
              </p:cNvPr>
              <p:cNvSpPr txBox="1"/>
              <p:nvPr/>
            </p:nvSpPr>
            <p:spPr>
              <a:xfrm>
                <a:off x="4204061" y="1965923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976A923-C3B6-470A-ACAC-2A730B05D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61" y="1965923"/>
                <a:ext cx="387926" cy="400110"/>
              </a:xfrm>
              <a:prstGeom prst="rect">
                <a:avLst/>
              </a:prstGeom>
              <a:blipFill>
                <a:blip r:embed="rId9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楕円 39">
            <a:extLst>
              <a:ext uri="{FF2B5EF4-FFF2-40B4-BE49-F238E27FC236}">
                <a16:creationId xmlns:a16="http://schemas.microsoft.com/office/drawing/2014/main" id="{24AB2FD6-BFC2-4A26-B283-394750D45A15}"/>
              </a:ext>
            </a:extLst>
          </p:cNvPr>
          <p:cNvSpPr/>
          <p:nvPr/>
        </p:nvSpPr>
        <p:spPr>
          <a:xfrm>
            <a:off x="4339560" y="26372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437661F0-1549-473A-97B8-A9E1743B2EE6}"/>
              </a:ext>
            </a:extLst>
          </p:cNvPr>
          <p:cNvSpPr/>
          <p:nvPr/>
        </p:nvSpPr>
        <p:spPr>
          <a:xfrm>
            <a:off x="4853102" y="2346283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E364A48-D596-4424-9207-36D802533D0A}"/>
                  </a:ext>
                </a:extLst>
              </p:cNvPr>
              <p:cNvSpPr txBox="1"/>
              <p:nvPr/>
            </p:nvSpPr>
            <p:spPr>
              <a:xfrm>
                <a:off x="5008523" y="1965923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E364A48-D596-4424-9207-36D802533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523" y="1965923"/>
                <a:ext cx="387926" cy="400110"/>
              </a:xfrm>
              <a:prstGeom prst="rect">
                <a:avLst/>
              </a:prstGeom>
              <a:blipFill>
                <a:blip r:embed="rId10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楕円 49">
            <a:extLst>
              <a:ext uri="{FF2B5EF4-FFF2-40B4-BE49-F238E27FC236}">
                <a16:creationId xmlns:a16="http://schemas.microsoft.com/office/drawing/2014/main" id="{4CB3E8B7-E24D-4EC9-8793-047CE06A6C51}"/>
              </a:ext>
            </a:extLst>
          </p:cNvPr>
          <p:cNvSpPr/>
          <p:nvPr/>
        </p:nvSpPr>
        <p:spPr>
          <a:xfrm>
            <a:off x="5954254" y="2346283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8461E4-0DD5-442F-AA34-A3521D894722}"/>
                  </a:ext>
                </a:extLst>
              </p:cNvPr>
              <p:cNvSpPr txBox="1"/>
              <p:nvPr/>
            </p:nvSpPr>
            <p:spPr>
              <a:xfrm>
                <a:off x="6109675" y="1965923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8461E4-0DD5-442F-AA34-A3521D894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75" y="1965923"/>
                <a:ext cx="387926" cy="400110"/>
              </a:xfrm>
              <a:prstGeom prst="rect">
                <a:avLst/>
              </a:prstGeom>
              <a:blipFill>
                <a:blip r:embed="rId11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楕円 53">
            <a:extLst>
              <a:ext uri="{FF2B5EF4-FFF2-40B4-BE49-F238E27FC236}">
                <a16:creationId xmlns:a16="http://schemas.microsoft.com/office/drawing/2014/main" id="{75607A1F-F707-4C7E-9CDA-E13405F225AF}"/>
              </a:ext>
            </a:extLst>
          </p:cNvPr>
          <p:cNvSpPr/>
          <p:nvPr/>
        </p:nvSpPr>
        <p:spPr>
          <a:xfrm>
            <a:off x="6245174" y="26372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D28197CA-90AF-43C2-9EC8-5A55594C3464}"/>
              </a:ext>
            </a:extLst>
          </p:cNvPr>
          <p:cNvSpPr/>
          <p:nvPr/>
        </p:nvSpPr>
        <p:spPr>
          <a:xfrm>
            <a:off x="5353694" y="26372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D267C103-7813-4B9E-B2DD-BB3EA67FB23E}"/>
              </a:ext>
            </a:extLst>
          </p:cNvPr>
          <p:cNvSpPr/>
          <p:nvPr/>
        </p:nvSpPr>
        <p:spPr>
          <a:xfrm>
            <a:off x="4956532" y="2637203"/>
            <a:ext cx="116928" cy="11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5F5E7F13-643D-4E00-8A22-FF2F352E6347}"/>
              </a:ext>
            </a:extLst>
          </p:cNvPr>
          <p:cNvCxnSpPr>
            <a:stCxn id="57" idx="6"/>
            <a:endCxn id="56" idx="2"/>
          </p:cNvCxnSpPr>
          <p:nvPr/>
        </p:nvCxnSpPr>
        <p:spPr>
          <a:xfrm>
            <a:off x="5073460" y="2695667"/>
            <a:ext cx="280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D023B4-595B-49C0-A92D-60D4FD2E0EC4}"/>
                  </a:ext>
                </a:extLst>
              </p:cNvPr>
              <p:cNvSpPr txBox="1"/>
              <p:nvPr/>
            </p:nvSpPr>
            <p:spPr>
              <a:xfrm>
                <a:off x="7262940" y="1735089"/>
                <a:ext cx="4430662" cy="2548839"/>
              </a:xfrm>
              <a:prstGeom prst="rect">
                <a:avLst/>
              </a:prstGeom>
              <a:noFill/>
              <a:ln w="38100" cmpd="dbl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>
                    <a:latin typeface="Cambria Math" panose="02040503050406030204" pitchFamily="18" charset="0"/>
                  </a:rPr>
                  <a:t>&lt;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Our strategy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&gt;</a:t>
                </a:r>
                <a:br>
                  <a:rPr lang="en-US" altLang="ja-JP" sz="2200" dirty="0">
                    <a:latin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</a:rPr>
                  <a:t>Assign a real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ja-JP" sz="2200" dirty="0">
                  <a:latin typeface="Cambria Math" panose="02040503050406030204" pitchFamily="18" charset="0"/>
                </a:endParaRPr>
              </a:p>
              <a:p>
                <a:endParaRPr lang="en-US" altLang="ja-JP" sz="2200" dirty="0">
                  <a:latin typeface="Cambria Math" panose="02040503050406030204" pitchFamily="18" charset="0"/>
                </a:endParaRPr>
              </a:p>
              <a:p>
                <a:r>
                  <a:rPr lang="ja-JP" altLang="en-US" sz="2200" dirty="0">
                    <a:latin typeface="Cambria Math" panose="02040503050406030204" pitchFamily="18" charset="0"/>
                  </a:rPr>
                  <a:t>→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show that  </a:t>
                </a: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)≥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ja-JP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ja-JP" altLang="en-US" sz="22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altLang="ja-JP" sz="2200" dirty="0">
                    <a:latin typeface="Cambria Math" panose="02040503050406030204" pitchFamily="18" charset="0"/>
                  </a:rPr>
                </a:br>
                <a:r>
                  <a:rPr lang="ja-JP" altLang="en-US" sz="2200" dirty="0">
                    <a:latin typeface="Cambria Math" panose="02040503050406030204" pitchFamily="18" charset="0"/>
                  </a:rPr>
                  <a:t>→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show that 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ja-JP" altLang="en-US" sz="22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ja-JP" altLang="en-US" sz="220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ja-JP" sz="2200" dirty="0">
                  <a:latin typeface="Cambria Math" panose="02040503050406030204" pitchFamily="18" charset="0"/>
                </a:endParaRPr>
              </a:p>
              <a:p>
                <a:r>
                  <a:rPr lang="ja-JP" altLang="en-US" sz="2200" dirty="0">
                    <a:latin typeface="Cambria Math" panose="02040503050406030204" pitchFamily="18" charset="0"/>
                  </a:rPr>
                  <a:t>→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get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endParaRPr lang="en-US" altLang="ja-JP" sz="2200" dirty="0">
                  <a:latin typeface="Cambria Math" panose="02040503050406030204" pitchFamily="18" charset="0"/>
                </a:endParaRPr>
              </a:p>
              <a:p>
                <a:endParaRPr kumimoji="1" lang="ja-JP" alt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D023B4-595B-49C0-A92D-60D4FD2E0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40" y="1735089"/>
                <a:ext cx="4430662" cy="2548839"/>
              </a:xfrm>
              <a:prstGeom prst="rect">
                <a:avLst/>
              </a:prstGeom>
              <a:blipFill>
                <a:blip r:embed="rId12"/>
                <a:stretch>
                  <a:fillRect l="-1364" t="-943"/>
                </a:stretch>
              </a:blipFill>
              <a:ln w="38100" cmpd="dbl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6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D45837F-8A81-493F-BB35-4339EA240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55448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>
                    <a:latin typeface="Century" panose="02040604050505020304" pitchFamily="18" charset="0"/>
                  </a:rPr>
                  <a:t>Outline of Proof</a:t>
                </a:r>
                <a:r>
                  <a:rPr lang="ja-JP" altLang="en-US" sz="3200" dirty="0">
                    <a:latin typeface="Century" panose="02040604050505020304" pitchFamily="18" charset="0"/>
                  </a:rPr>
                  <a:t> </a:t>
                </a:r>
                <a:r>
                  <a:rPr lang="ja-JP" altLang="en-US" sz="3200" dirty="0">
                    <a:latin typeface="Cambria Math" panose="02040503050406030204" pitchFamily="18" charset="0"/>
                  </a:rPr>
                  <a:t>④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(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part 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-free</a:t>
                </a:r>
                <a:r>
                  <a:rPr lang="ja-JP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condition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)</a:t>
                </a:r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D45837F-8A81-493F-BB35-4339EA240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554489"/>
              </a:xfrm>
              <a:blipFill>
                <a:blip r:embed="rId2"/>
                <a:stretch>
                  <a:fillRect l="-1507" t="-25275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381D0D-E917-4406-8EC3-C5AA64D722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850" y="1080567"/>
                <a:ext cx="10515600" cy="51580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The structure of components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became a little clear by Lemma 2.2 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381D0D-E917-4406-8EC3-C5AA64D72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850" y="1080567"/>
                <a:ext cx="10515600" cy="515806"/>
              </a:xfrm>
              <a:blipFill>
                <a:blip r:embed="rId3"/>
                <a:stretch>
                  <a:fillRect l="-696" t="-1176" r="-1333" b="-1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826FF8D-3C62-44FD-8002-5E3222176C2C}"/>
              </a:ext>
            </a:extLst>
          </p:cNvPr>
          <p:cNvSpPr/>
          <p:nvPr/>
        </p:nvSpPr>
        <p:spPr>
          <a:xfrm>
            <a:off x="2498513" y="4866835"/>
            <a:ext cx="5814399" cy="1485977"/>
          </a:xfrm>
          <a:prstGeom prst="roundRect">
            <a:avLst/>
          </a:prstGeom>
          <a:solidFill>
            <a:schemeClr val="accent4">
              <a:alpha val="5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5DBF58B-EB94-429A-898B-ACBC87830137}"/>
              </a:ext>
            </a:extLst>
          </p:cNvPr>
          <p:cNvSpPr/>
          <p:nvPr/>
        </p:nvSpPr>
        <p:spPr>
          <a:xfrm>
            <a:off x="2750438" y="5000483"/>
            <a:ext cx="794327" cy="7943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3782774-96B6-4402-9DFC-2FF508559FB6}"/>
                  </a:ext>
                </a:extLst>
              </p:cNvPr>
              <p:cNvSpPr txBox="1"/>
              <p:nvPr/>
            </p:nvSpPr>
            <p:spPr>
              <a:xfrm>
                <a:off x="8294672" y="5891147"/>
                <a:ext cx="156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3782774-96B6-4402-9DFC-2FF50855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672" y="5891147"/>
                <a:ext cx="15672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>
            <a:extLst>
              <a:ext uri="{FF2B5EF4-FFF2-40B4-BE49-F238E27FC236}">
                <a16:creationId xmlns:a16="http://schemas.microsoft.com/office/drawing/2014/main" id="{2EC19DF5-3EBB-458A-862D-E78DB5E34E73}"/>
              </a:ext>
            </a:extLst>
          </p:cNvPr>
          <p:cNvSpPr/>
          <p:nvPr/>
        </p:nvSpPr>
        <p:spPr>
          <a:xfrm>
            <a:off x="5377943" y="5000483"/>
            <a:ext cx="794327" cy="7943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12774A-CB65-4297-A5F9-BBA1C1E7F2AF}"/>
              </a:ext>
            </a:extLst>
          </p:cNvPr>
          <p:cNvSpPr txBox="1"/>
          <p:nvPr/>
        </p:nvSpPr>
        <p:spPr>
          <a:xfrm>
            <a:off x="6155952" y="5202149"/>
            <a:ext cx="1029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/>
              <a:t>・・・</a:t>
            </a:r>
            <a:endParaRPr kumimoji="1" lang="ja-JP" altLang="en-US" sz="2200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0AB6083-B624-4C71-AD40-5B4780AF066E}"/>
              </a:ext>
            </a:extLst>
          </p:cNvPr>
          <p:cNvSpPr/>
          <p:nvPr/>
        </p:nvSpPr>
        <p:spPr>
          <a:xfrm>
            <a:off x="4461355" y="5000483"/>
            <a:ext cx="794327" cy="7943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DB62E2-650B-40AC-A9C1-074EAAAD7C4C}"/>
                  </a:ext>
                </a:extLst>
              </p:cNvPr>
              <p:cNvSpPr txBox="1"/>
              <p:nvPr/>
            </p:nvSpPr>
            <p:spPr>
              <a:xfrm>
                <a:off x="2936436" y="5794810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DB62E2-650B-40AC-A9C1-074EAAAD7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36" y="5794810"/>
                <a:ext cx="422329" cy="461665"/>
              </a:xfrm>
              <a:prstGeom prst="rect">
                <a:avLst/>
              </a:prstGeom>
              <a:blipFill>
                <a:blip r:embed="rId5"/>
                <a:stretch>
                  <a:fillRect l="-4348" r="-7246"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95EF2A2-B3EB-4C3D-AB6D-158713254F45}"/>
                  </a:ext>
                </a:extLst>
              </p:cNvPr>
              <p:cNvSpPr txBox="1"/>
              <p:nvPr/>
            </p:nvSpPr>
            <p:spPr>
              <a:xfrm>
                <a:off x="5441680" y="5794810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95EF2A2-B3EB-4C3D-AB6D-158713254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80" y="5794810"/>
                <a:ext cx="422329" cy="461665"/>
              </a:xfrm>
              <a:prstGeom prst="rect">
                <a:avLst/>
              </a:prstGeom>
              <a:blipFill>
                <a:blip r:embed="rId6"/>
                <a:stretch>
                  <a:fillRect l="-4348" r="-82609" b="-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9D3380B-D7AB-4058-B22B-C2A353D055AE}"/>
                  </a:ext>
                </a:extLst>
              </p:cNvPr>
              <p:cNvSpPr txBox="1"/>
              <p:nvPr/>
            </p:nvSpPr>
            <p:spPr>
              <a:xfrm>
                <a:off x="4647353" y="5794810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9D3380B-D7AB-4058-B22B-C2A353D05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353" y="5794810"/>
                <a:ext cx="422329" cy="461665"/>
              </a:xfrm>
              <a:prstGeom prst="rect">
                <a:avLst/>
              </a:prstGeom>
              <a:blipFill>
                <a:blip r:embed="rId7"/>
                <a:stretch>
                  <a:fillRect l="-2857" r="-7143"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楕円 16">
            <a:extLst>
              <a:ext uri="{FF2B5EF4-FFF2-40B4-BE49-F238E27FC236}">
                <a16:creationId xmlns:a16="http://schemas.microsoft.com/office/drawing/2014/main" id="{DD7FC461-2FCA-495B-8398-2FF57EAD9619}"/>
              </a:ext>
            </a:extLst>
          </p:cNvPr>
          <p:cNvSpPr/>
          <p:nvPr/>
        </p:nvSpPr>
        <p:spPr>
          <a:xfrm>
            <a:off x="7223482" y="5000483"/>
            <a:ext cx="794327" cy="7943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525DBE2-04E5-4A9E-A9E2-0F9636F78B14}"/>
                  </a:ext>
                </a:extLst>
              </p:cNvPr>
              <p:cNvSpPr txBox="1"/>
              <p:nvPr/>
            </p:nvSpPr>
            <p:spPr>
              <a:xfrm>
                <a:off x="7394747" y="5794810"/>
                <a:ext cx="422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525DBE2-04E5-4A9E-A9E2-0F9636F78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47" y="5794810"/>
                <a:ext cx="422329" cy="461665"/>
              </a:xfrm>
              <a:prstGeom prst="rect">
                <a:avLst/>
              </a:prstGeom>
              <a:blipFill>
                <a:blip r:embed="rId8"/>
                <a:stretch>
                  <a:fillRect l="-2899" r="-11594" b="-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97C7FAE-652C-4CDA-A37D-F75084D82D79}"/>
              </a:ext>
            </a:extLst>
          </p:cNvPr>
          <p:cNvSpPr/>
          <p:nvPr/>
        </p:nvSpPr>
        <p:spPr>
          <a:xfrm>
            <a:off x="2510131" y="3422414"/>
            <a:ext cx="2745551" cy="1116404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84325A-6FA1-408F-B4B6-1D60B713F878}"/>
              </a:ext>
            </a:extLst>
          </p:cNvPr>
          <p:cNvSpPr txBox="1"/>
          <p:nvPr/>
        </p:nvSpPr>
        <p:spPr>
          <a:xfrm>
            <a:off x="3469546" y="5202149"/>
            <a:ext cx="1029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/>
              <a:t>・・・</a:t>
            </a:r>
            <a:endParaRPr kumimoji="1" lang="ja-JP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F8A144A-A32E-4303-BA54-D16712992C23}"/>
                  </a:ext>
                </a:extLst>
              </p:cNvPr>
              <p:cNvSpPr txBox="1"/>
              <p:nvPr/>
            </p:nvSpPr>
            <p:spPr>
              <a:xfrm>
                <a:off x="2223157" y="3257164"/>
                <a:ext cx="28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F8A144A-A32E-4303-BA54-D1671299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157" y="3257164"/>
                <a:ext cx="286974" cy="461665"/>
              </a:xfrm>
              <a:prstGeom prst="rect">
                <a:avLst/>
              </a:prstGeom>
              <a:blipFill>
                <a:blip r:embed="rId9"/>
                <a:stretch>
                  <a:fillRect l="-6383" r="-23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93B30C1-EE07-406C-AF55-3D3D6A14C453}"/>
              </a:ext>
            </a:extLst>
          </p:cNvPr>
          <p:cNvSpPr/>
          <p:nvPr/>
        </p:nvSpPr>
        <p:spPr>
          <a:xfrm>
            <a:off x="5443558" y="3422414"/>
            <a:ext cx="2869354" cy="1116404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31ED0C-B42F-45F5-A53E-2EF66AB94882}"/>
                  </a:ext>
                </a:extLst>
              </p:cNvPr>
              <p:cNvSpPr txBox="1"/>
              <p:nvPr/>
            </p:nvSpPr>
            <p:spPr>
              <a:xfrm>
                <a:off x="8339598" y="3257163"/>
                <a:ext cx="12495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200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ja-JP" sz="2200" dirty="0">
                    <a:latin typeface="Cambria Math" panose="02040503050406030204" pitchFamily="18" charset="0"/>
                  </a:rPr>
                  <a:t>)</a:t>
                </a:r>
                <a:endParaRPr kumimoji="1" lang="ja-JP" alt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31ED0C-B42F-45F5-A53E-2EF66AB9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598" y="3257163"/>
                <a:ext cx="1249514" cy="430887"/>
              </a:xfrm>
              <a:prstGeom prst="rect">
                <a:avLst/>
              </a:prstGeom>
              <a:blipFill>
                <a:blip r:embed="rId10"/>
                <a:stretch>
                  <a:fillRect l="-488" t="-8451" r="-2439"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楕円 26">
            <a:extLst>
              <a:ext uri="{FF2B5EF4-FFF2-40B4-BE49-F238E27FC236}">
                <a16:creationId xmlns:a16="http://schemas.microsoft.com/office/drawing/2014/main" id="{72E87B8C-A2D5-4C51-AA62-7B67D2910FE6}"/>
              </a:ext>
            </a:extLst>
          </p:cNvPr>
          <p:cNvSpPr/>
          <p:nvPr/>
        </p:nvSpPr>
        <p:spPr>
          <a:xfrm>
            <a:off x="2750438" y="4175904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E26C102-64F9-4DEF-8B70-DF16C10940DC}"/>
              </a:ext>
            </a:extLst>
          </p:cNvPr>
          <p:cNvSpPr/>
          <p:nvPr/>
        </p:nvSpPr>
        <p:spPr>
          <a:xfrm>
            <a:off x="3015556" y="4175904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F03A33F-E0FE-42D2-946E-F8DDD5C175A0}"/>
              </a:ext>
            </a:extLst>
          </p:cNvPr>
          <p:cNvSpPr/>
          <p:nvPr/>
        </p:nvSpPr>
        <p:spPr>
          <a:xfrm>
            <a:off x="3910777" y="4179483"/>
            <a:ext cx="116928" cy="11692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59E0A45-7E3D-4DB7-AF09-CCAB21D95590}"/>
              </a:ext>
            </a:extLst>
          </p:cNvPr>
          <p:cNvSpPr txBox="1"/>
          <p:nvPr/>
        </p:nvSpPr>
        <p:spPr>
          <a:xfrm>
            <a:off x="3289215" y="4038784"/>
            <a:ext cx="47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DE820B4-BF12-40E6-98B3-86428F3F98F8}"/>
              </a:ext>
            </a:extLst>
          </p:cNvPr>
          <p:cNvSpPr txBox="1"/>
          <p:nvPr/>
        </p:nvSpPr>
        <p:spPr>
          <a:xfrm>
            <a:off x="4274402" y="4038784"/>
            <a:ext cx="47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AEDFD78-02C0-46F9-91FC-6E007007EF9D}"/>
              </a:ext>
            </a:extLst>
          </p:cNvPr>
          <p:cNvCxnSpPr>
            <a:stCxn id="27" idx="4"/>
          </p:cNvCxnSpPr>
          <p:nvPr/>
        </p:nvCxnSpPr>
        <p:spPr>
          <a:xfrm>
            <a:off x="2808902" y="4292832"/>
            <a:ext cx="232798" cy="1066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E519498-9234-49CA-A666-64AAC0DB0796}"/>
              </a:ext>
            </a:extLst>
          </p:cNvPr>
          <p:cNvCxnSpPr>
            <a:stCxn id="28" idx="4"/>
          </p:cNvCxnSpPr>
          <p:nvPr/>
        </p:nvCxnSpPr>
        <p:spPr>
          <a:xfrm>
            <a:off x="3074020" y="4292832"/>
            <a:ext cx="114752" cy="1066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397A448-7B49-4014-B2A8-D83870A399A6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3357979" y="4279287"/>
            <a:ext cx="569922" cy="1053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61FB76E-A96D-46CB-B8B8-66C90E12CC88}"/>
              </a:ext>
            </a:extLst>
          </p:cNvPr>
          <p:cNvSpPr txBox="1"/>
          <p:nvPr/>
        </p:nvSpPr>
        <p:spPr>
          <a:xfrm>
            <a:off x="7068272" y="3960615"/>
            <a:ext cx="47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377B5EA-36DD-4FAE-8055-B8FC6BAB3999}"/>
              </a:ext>
            </a:extLst>
          </p:cNvPr>
          <p:cNvSpPr txBox="1"/>
          <p:nvPr/>
        </p:nvSpPr>
        <p:spPr>
          <a:xfrm>
            <a:off x="3170103" y="4511132"/>
            <a:ext cx="47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F605758-DC0D-4E9B-8455-B67489CCAF6F}"/>
              </a:ext>
            </a:extLst>
          </p:cNvPr>
          <p:cNvSpPr txBox="1"/>
          <p:nvPr/>
        </p:nvSpPr>
        <p:spPr>
          <a:xfrm>
            <a:off x="4446467" y="4510604"/>
            <a:ext cx="47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3264A33-24FD-4C14-A562-8AF136B78540}"/>
              </a:ext>
            </a:extLst>
          </p:cNvPr>
          <p:cNvCxnSpPr>
            <a:cxnSpLocks/>
          </p:cNvCxnSpPr>
          <p:nvPr/>
        </p:nvCxnSpPr>
        <p:spPr>
          <a:xfrm>
            <a:off x="3981123" y="4310297"/>
            <a:ext cx="734904" cy="1020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楕円 36">
            <a:extLst>
              <a:ext uri="{FF2B5EF4-FFF2-40B4-BE49-F238E27FC236}">
                <a16:creationId xmlns:a16="http://schemas.microsoft.com/office/drawing/2014/main" id="{B12D52E4-9BF6-4601-9CA3-C1EBA33FF13D}"/>
              </a:ext>
            </a:extLst>
          </p:cNvPr>
          <p:cNvSpPr/>
          <p:nvPr/>
        </p:nvSpPr>
        <p:spPr>
          <a:xfrm>
            <a:off x="5585216" y="3802774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976A923-C3B6-470A-ACAC-2A730B05D616}"/>
                  </a:ext>
                </a:extLst>
              </p:cNvPr>
              <p:cNvSpPr txBox="1"/>
              <p:nvPr/>
            </p:nvSpPr>
            <p:spPr>
              <a:xfrm>
                <a:off x="5740637" y="3422414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976A923-C3B6-470A-ACAC-2A730B05D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637" y="3422414"/>
                <a:ext cx="387926" cy="400110"/>
              </a:xfrm>
              <a:prstGeom prst="rect">
                <a:avLst/>
              </a:prstGeom>
              <a:blipFill>
                <a:blip r:embed="rId11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楕円 39">
            <a:extLst>
              <a:ext uri="{FF2B5EF4-FFF2-40B4-BE49-F238E27FC236}">
                <a16:creationId xmlns:a16="http://schemas.microsoft.com/office/drawing/2014/main" id="{24AB2FD6-BFC2-4A26-B283-394750D45A15}"/>
              </a:ext>
            </a:extLst>
          </p:cNvPr>
          <p:cNvSpPr/>
          <p:nvPr/>
        </p:nvSpPr>
        <p:spPr>
          <a:xfrm>
            <a:off x="5876136" y="4093694"/>
            <a:ext cx="116928" cy="11692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437661F0-1549-473A-97B8-A9E1743B2EE6}"/>
              </a:ext>
            </a:extLst>
          </p:cNvPr>
          <p:cNvSpPr/>
          <p:nvPr/>
        </p:nvSpPr>
        <p:spPr>
          <a:xfrm>
            <a:off x="6389678" y="3802774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E364A48-D596-4424-9207-36D802533D0A}"/>
                  </a:ext>
                </a:extLst>
              </p:cNvPr>
              <p:cNvSpPr txBox="1"/>
              <p:nvPr/>
            </p:nvSpPr>
            <p:spPr>
              <a:xfrm>
                <a:off x="6545099" y="3422414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E364A48-D596-4424-9207-36D802533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99" y="3422414"/>
                <a:ext cx="387926" cy="400110"/>
              </a:xfrm>
              <a:prstGeom prst="rect">
                <a:avLst/>
              </a:prstGeom>
              <a:blipFill>
                <a:blip r:embed="rId12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楕円 49">
            <a:extLst>
              <a:ext uri="{FF2B5EF4-FFF2-40B4-BE49-F238E27FC236}">
                <a16:creationId xmlns:a16="http://schemas.microsoft.com/office/drawing/2014/main" id="{4CB3E8B7-E24D-4EC9-8793-047CE06A6C51}"/>
              </a:ext>
            </a:extLst>
          </p:cNvPr>
          <p:cNvSpPr/>
          <p:nvPr/>
        </p:nvSpPr>
        <p:spPr>
          <a:xfrm>
            <a:off x="7490830" y="3802774"/>
            <a:ext cx="698769" cy="6987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8461E4-0DD5-442F-AA34-A3521D894722}"/>
                  </a:ext>
                </a:extLst>
              </p:cNvPr>
              <p:cNvSpPr txBox="1"/>
              <p:nvPr/>
            </p:nvSpPr>
            <p:spPr>
              <a:xfrm>
                <a:off x="7646251" y="3422414"/>
                <a:ext cx="387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8461E4-0DD5-442F-AA34-A3521D894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51" y="3422414"/>
                <a:ext cx="387926" cy="400110"/>
              </a:xfrm>
              <a:prstGeom prst="rect">
                <a:avLst/>
              </a:prstGeom>
              <a:blipFill>
                <a:blip r:embed="rId13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楕円 53">
            <a:extLst>
              <a:ext uri="{FF2B5EF4-FFF2-40B4-BE49-F238E27FC236}">
                <a16:creationId xmlns:a16="http://schemas.microsoft.com/office/drawing/2014/main" id="{75607A1F-F707-4C7E-9CDA-E13405F225AF}"/>
              </a:ext>
            </a:extLst>
          </p:cNvPr>
          <p:cNvSpPr/>
          <p:nvPr/>
        </p:nvSpPr>
        <p:spPr>
          <a:xfrm>
            <a:off x="7781750" y="4093694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D28197CA-90AF-43C2-9EC8-5A55594C3464}"/>
              </a:ext>
            </a:extLst>
          </p:cNvPr>
          <p:cNvSpPr/>
          <p:nvPr/>
        </p:nvSpPr>
        <p:spPr>
          <a:xfrm>
            <a:off x="6890270" y="4093694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D267C103-7813-4B9E-B2DD-BB3EA67FB23E}"/>
              </a:ext>
            </a:extLst>
          </p:cNvPr>
          <p:cNvSpPr/>
          <p:nvPr/>
        </p:nvSpPr>
        <p:spPr>
          <a:xfrm>
            <a:off x="6493108" y="4093694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5F5E7F13-643D-4E00-8A22-FF2F352E6347}"/>
              </a:ext>
            </a:extLst>
          </p:cNvPr>
          <p:cNvCxnSpPr>
            <a:stCxn id="57" idx="6"/>
            <a:endCxn id="56" idx="2"/>
          </p:cNvCxnSpPr>
          <p:nvPr/>
        </p:nvCxnSpPr>
        <p:spPr>
          <a:xfrm>
            <a:off x="6610036" y="4152158"/>
            <a:ext cx="280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9BB3F31E-AFC9-45D7-AA3C-8DB6F76D1D12}"/>
              </a:ext>
            </a:extLst>
          </p:cNvPr>
          <p:cNvCxnSpPr>
            <a:cxnSpLocks/>
          </p:cNvCxnSpPr>
          <p:nvPr/>
        </p:nvCxnSpPr>
        <p:spPr>
          <a:xfrm>
            <a:off x="4635694" y="1475742"/>
            <a:ext cx="1216529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58">
            <a:extLst>
              <a:ext uri="{FF2B5EF4-FFF2-40B4-BE49-F238E27FC236}">
                <a16:creationId xmlns:a16="http://schemas.microsoft.com/office/drawing/2014/main" id="{E7325A03-1CCE-48D2-8A43-5359D2BCA7CF}"/>
              </a:ext>
            </a:extLst>
          </p:cNvPr>
          <p:cNvSpPr/>
          <p:nvPr/>
        </p:nvSpPr>
        <p:spPr>
          <a:xfrm>
            <a:off x="5802385" y="5143685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91F6B28-3D83-4916-8A77-E9D3CF69F8B2}"/>
              </a:ext>
            </a:extLst>
          </p:cNvPr>
          <p:cNvCxnSpPr>
            <a:cxnSpLocks/>
          </p:cNvCxnSpPr>
          <p:nvPr/>
        </p:nvCxnSpPr>
        <p:spPr>
          <a:xfrm flipV="1">
            <a:off x="5650105" y="5224204"/>
            <a:ext cx="163604" cy="1081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63">
            <a:extLst>
              <a:ext uri="{FF2B5EF4-FFF2-40B4-BE49-F238E27FC236}">
                <a16:creationId xmlns:a16="http://schemas.microsoft.com/office/drawing/2014/main" id="{9A42B311-408E-407C-B888-BA85D4F854BF}"/>
              </a:ext>
            </a:extLst>
          </p:cNvPr>
          <p:cNvSpPr/>
          <p:nvPr/>
        </p:nvSpPr>
        <p:spPr>
          <a:xfrm>
            <a:off x="4930475" y="4175904"/>
            <a:ext cx="116928" cy="11692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64E8D15A-6084-41AF-82CF-4DDB60FCDDF1}"/>
              </a:ext>
            </a:extLst>
          </p:cNvPr>
          <p:cNvCxnSpPr>
            <a:cxnSpLocks/>
            <a:stCxn id="54" idx="5"/>
          </p:cNvCxnSpPr>
          <p:nvPr/>
        </p:nvCxnSpPr>
        <p:spPr>
          <a:xfrm>
            <a:off x="7881554" y="4193498"/>
            <a:ext cx="70824" cy="529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44BEBF88-E895-4CF2-A5F3-146AAED9690A}"/>
              </a:ext>
            </a:extLst>
          </p:cNvPr>
          <p:cNvCxnSpPr>
            <a:cxnSpLocks/>
            <a:stCxn id="29" idx="6"/>
            <a:endCxn id="60" idx="1"/>
          </p:cNvCxnSpPr>
          <p:nvPr/>
        </p:nvCxnSpPr>
        <p:spPr>
          <a:xfrm>
            <a:off x="4027705" y="4237947"/>
            <a:ext cx="1528396" cy="1072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E8DCC5CF-0C54-4112-A524-8C0895A82EB4}"/>
              </a:ext>
            </a:extLst>
          </p:cNvPr>
          <p:cNvSpPr/>
          <p:nvPr/>
        </p:nvSpPr>
        <p:spPr>
          <a:xfrm>
            <a:off x="4693304" y="5293202"/>
            <a:ext cx="116928" cy="11692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D10B271-5EE1-42EB-B338-80DE1EE130ED}"/>
              </a:ext>
            </a:extLst>
          </p:cNvPr>
          <p:cNvSpPr/>
          <p:nvPr/>
        </p:nvSpPr>
        <p:spPr>
          <a:xfrm>
            <a:off x="3265316" y="5293202"/>
            <a:ext cx="116928" cy="11692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7" name="コネクタ: 曲線 96">
            <a:extLst>
              <a:ext uri="{FF2B5EF4-FFF2-40B4-BE49-F238E27FC236}">
                <a16:creationId xmlns:a16="http://schemas.microsoft.com/office/drawing/2014/main" id="{7937753E-11EC-403D-893A-9316265D65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35079" y="3200730"/>
            <a:ext cx="85789" cy="1882679"/>
          </a:xfrm>
          <a:prstGeom prst="curvedConnector3">
            <a:avLst>
              <a:gd name="adj1" fmla="val 20600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B993BE5B-610A-4BC1-B121-4D88A9FF46AE}"/>
              </a:ext>
            </a:extLst>
          </p:cNvPr>
          <p:cNvCxnSpPr>
            <a:cxnSpLocks/>
            <a:stCxn id="40" idx="4"/>
            <a:endCxn id="59" idx="0"/>
          </p:cNvCxnSpPr>
          <p:nvPr/>
        </p:nvCxnSpPr>
        <p:spPr>
          <a:xfrm flipH="1">
            <a:off x="5860849" y="4210622"/>
            <a:ext cx="73751" cy="93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楕円 59">
            <a:extLst>
              <a:ext uri="{FF2B5EF4-FFF2-40B4-BE49-F238E27FC236}">
                <a16:creationId xmlns:a16="http://schemas.microsoft.com/office/drawing/2014/main" id="{C4F97B9E-0E08-4738-B7F0-F1986700ED8E}"/>
              </a:ext>
            </a:extLst>
          </p:cNvPr>
          <p:cNvSpPr/>
          <p:nvPr/>
        </p:nvSpPr>
        <p:spPr>
          <a:xfrm>
            <a:off x="5538977" y="5293202"/>
            <a:ext cx="116928" cy="11692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FF5BE31-BE2C-43A5-8429-DCEA3A869CC1}"/>
                  </a:ext>
                </a:extLst>
              </p:cNvPr>
              <p:cNvSpPr txBox="1"/>
              <p:nvPr/>
            </p:nvSpPr>
            <p:spPr>
              <a:xfrm>
                <a:off x="3693319" y="3713773"/>
                <a:ext cx="422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FF5BE31-BE2C-43A5-8429-DCEA3A86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319" y="3713773"/>
                <a:ext cx="4223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128FBC0-5142-4966-A6E2-04E7B2F7D58E}"/>
              </a:ext>
            </a:extLst>
          </p:cNvPr>
          <p:cNvCxnSpPr>
            <a:cxnSpLocks/>
          </p:cNvCxnSpPr>
          <p:nvPr/>
        </p:nvCxnSpPr>
        <p:spPr>
          <a:xfrm>
            <a:off x="6489509" y="1476571"/>
            <a:ext cx="520891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B220256D-5014-4A40-BBC2-4AAA4E22CBCA}"/>
              </a:ext>
            </a:extLst>
          </p:cNvPr>
          <p:cNvCxnSpPr>
            <a:cxnSpLocks/>
            <a:stCxn id="54" idx="3"/>
          </p:cNvCxnSpPr>
          <p:nvPr/>
        </p:nvCxnSpPr>
        <p:spPr>
          <a:xfrm flipH="1">
            <a:off x="7709214" y="4193498"/>
            <a:ext cx="89660" cy="529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65A58C3-E7F7-48B4-BE8C-CED989B83FEF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6990074" y="4193498"/>
            <a:ext cx="157259" cy="503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40C70B8-6676-405F-9C8A-E68BC0DFADD1}"/>
              </a:ext>
            </a:extLst>
          </p:cNvPr>
          <p:cNvCxnSpPr>
            <a:cxnSpLocks/>
            <a:stCxn id="56" idx="3"/>
          </p:cNvCxnSpPr>
          <p:nvPr/>
        </p:nvCxnSpPr>
        <p:spPr>
          <a:xfrm flipH="1">
            <a:off x="6816677" y="4193498"/>
            <a:ext cx="90717" cy="489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39D81E7C-3B69-40D3-A782-1D90F72BB8B3}"/>
              </a:ext>
            </a:extLst>
          </p:cNvPr>
          <p:cNvCxnSpPr>
            <a:cxnSpLocks/>
            <a:stCxn id="57" idx="4"/>
          </p:cNvCxnSpPr>
          <p:nvPr/>
        </p:nvCxnSpPr>
        <p:spPr>
          <a:xfrm flipH="1">
            <a:off x="6502369" y="4210622"/>
            <a:ext cx="49203" cy="46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5AC30AB0-0CBD-4C64-BBBA-C9A07A6827A3}"/>
              </a:ext>
            </a:extLst>
          </p:cNvPr>
          <p:cNvCxnSpPr>
            <a:cxnSpLocks/>
            <a:stCxn id="64" idx="5"/>
          </p:cNvCxnSpPr>
          <p:nvPr/>
        </p:nvCxnSpPr>
        <p:spPr>
          <a:xfrm>
            <a:off x="5030279" y="4275708"/>
            <a:ext cx="475360" cy="407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82E2DB17-B81B-4050-8937-EE9465DB0640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4947599" y="4275708"/>
            <a:ext cx="329108" cy="48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051172F7-2A24-4A32-92D6-AD86B682F1DC}"/>
              </a:ext>
            </a:extLst>
          </p:cNvPr>
          <p:cNvCxnSpPr>
            <a:cxnSpLocks/>
          </p:cNvCxnSpPr>
          <p:nvPr/>
        </p:nvCxnSpPr>
        <p:spPr>
          <a:xfrm>
            <a:off x="5495571" y="2014576"/>
            <a:ext cx="600429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A67D790E-5C94-451D-823F-61A7142F4F57}"/>
              </a:ext>
            </a:extLst>
          </p:cNvPr>
          <p:cNvCxnSpPr>
            <a:cxnSpLocks/>
          </p:cNvCxnSpPr>
          <p:nvPr/>
        </p:nvCxnSpPr>
        <p:spPr>
          <a:xfrm>
            <a:off x="2223157" y="2958158"/>
            <a:ext cx="662779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コンテンツ プレースホルダー 2">
                <a:extLst>
                  <a:ext uri="{FF2B5EF4-FFF2-40B4-BE49-F238E27FC236}">
                    <a16:creationId xmlns:a16="http://schemas.microsoft.com/office/drawing/2014/main" id="{5E6AAB15-7A0E-41B8-B769-2E24FAB6A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18945"/>
                <a:ext cx="10515600" cy="9450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The existence of some edges joining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and each components is guaranteed </a:t>
                </a:r>
                <a:br>
                  <a:rPr lang="en-US" altLang="ja-JP" sz="2200" dirty="0">
                    <a:latin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</a:rPr>
                  <a:t>by connectivity condition.</a:t>
                </a:r>
              </a:p>
            </p:txBody>
          </p:sp>
        </mc:Choice>
        <mc:Fallback xmlns="">
          <p:sp>
            <p:nvSpPr>
              <p:cNvPr id="67" name="コンテンツ プレースホルダー 2">
                <a:extLst>
                  <a:ext uri="{FF2B5EF4-FFF2-40B4-BE49-F238E27FC236}">
                    <a16:creationId xmlns:a16="http://schemas.microsoft.com/office/drawing/2014/main" id="{5E6AAB15-7A0E-41B8-B769-2E24FAB6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8945"/>
                <a:ext cx="10515600" cy="945019"/>
              </a:xfrm>
              <a:prstGeom prst="rect">
                <a:avLst/>
              </a:prstGeom>
              <a:blipFill>
                <a:blip r:embed="rId15"/>
                <a:stretch>
                  <a:fillRect l="-696" t="-1290" b="-3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コンテンツ プレースホルダー 2">
                <a:extLst>
                  <a:ext uri="{FF2B5EF4-FFF2-40B4-BE49-F238E27FC236}">
                    <a16:creationId xmlns:a16="http://schemas.microsoft.com/office/drawing/2014/main" id="{1942D5CB-6839-4B09-9554-03529B27F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850" y="2553452"/>
                <a:ext cx="10515600" cy="459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, the number of  independent vertices in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is no more than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コンテンツ プレースホルダー 2">
                <a:extLst>
                  <a:ext uri="{FF2B5EF4-FFF2-40B4-BE49-F238E27FC236}">
                    <a16:creationId xmlns:a16="http://schemas.microsoft.com/office/drawing/2014/main" id="{1942D5CB-6839-4B09-9554-03529B27F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50" y="2553452"/>
                <a:ext cx="10515600" cy="459564"/>
              </a:xfrm>
              <a:prstGeom prst="rect">
                <a:avLst/>
              </a:prstGeom>
              <a:blipFill>
                <a:blip r:embed="rId16"/>
                <a:stretch>
                  <a:fillRect l="-696" t="-2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5837F-8A81-493F-BB35-4339EA24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489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Future Work</a:t>
            </a:r>
            <a:endParaRPr kumimoji="1" lang="ja-JP" altLang="en-US" sz="24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381D0D-E917-4406-8EC3-C5AA64D722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4146"/>
                <a:ext cx="10515600" cy="21731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Try 5 or 6-factor’s case (?)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ja-JP" altLang="en-US" sz="2400" dirty="0">
                    <a:latin typeface="Cambria Math" panose="02040503050406030204" pitchFamily="18" charset="0"/>
                  </a:rPr>
                  <a:t>→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Perhaps, not much will change compare with 2,3,or 4 factor’s case.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Replace “connectivity” with “edge-connectivity”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Replace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-free” with “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ja-JP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〇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-free”</a:t>
                </a:r>
              </a:p>
              <a:p>
                <a:pPr>
                  <a:lnSpc>
                    <a:spcPct val="120000"/>
                  </a:lnSpc>
                </a:pPr>
                <a:endParaRPr lang="en-US" altLang="ja-JP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381D0D-E917-4406-8EC3-C5AA64D72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4146"/>
                <a:ext cx="10515600" cy="2173191"/>
              </a:xfrm>
              <a:blipFill>
                <a:blip r:embed="rId2"/>
                <a:stretch>
                  <a:fillRect l="-812" t="-840" b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85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sz="3200" dirty="0">
                    <a:latin typeface="Century" panose="02040604050505020304" pitchFamily="18" charset="0"/>
                  </a:rPr>
                  <a:t>Edge connectivity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ja-JP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𝑊𝑀</m:t>
                            </m:r>
                          </m:e>
                          <m:sub>
                            <m:r>
                              <a:rPr lang="en-US" altLang="ja-JP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3200" dirty="0">
                    <a:latin typeface="Century" panose="02040604050505020304" pitchFamily="18" charset="0"/>
                  </a:rPr>
                  <a:t>-free condition</a:t>
                </a:r>
                <a:endParaRPr kumimoji="1" lang="ja-JP" altLang="en-US" sz="32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blipFill>
                <a:blip r:embed="rId2"/>
                <a:stretch>
                  <a:fillRect l="-1275" t="-13978" b="-22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3148" y="1517624"/>
                <a:ext cx="6137715" cy="2020109"/>
              </a:xfrm>
              <a:noFill/>
              <a:ln w="38100" cmpd="dbl"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Theorem 15 (</a:t>
                </a:r>
                <a:r>
                  <a:rPr lang="en-US" altLang="ja-JP" sz="2400" dirty="0" err="1">
                    <a:latin typeface="Cambria Math" panose="02040503050406030204" pitchFamily="18" charset="0"/>
                  </a:rPr>
                  <a:t>Aldred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 et al., 2009)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≥2, 1≤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-edge-conn. 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𝑊𝑀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−1+(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−1)/(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ja-JP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3148" y="1517624"/>
                <a:ext cx="6137715" cy="2020109"/>
              </a:xfrm>
              <a:blipFill>
                <a:blip r:embed="rId3"/>
                <a:stretch>
                  <a:fillRect l="-1185" t="-1484" b="-2077"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585" y="1519876"/>
                <a:ext cx="4844437" cy="2017858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14 (</a:t>
                </a:r>
                <a:r>
                  <a:rPr lang="en-US" altLang="ja-JP" sz="2400" dirty="0" err="1">
                    <a:latin typeface="Cambria Math" panose="02040503050406030204" pitchFamily="18" charset="0"/>
                  </a:rPr>
                  <a:t>Aldred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 et al., 2011)</a:t>
                </a:r>
                <a:endParaRPr lang="en-US" altLang="ja-JP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≥2, 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≥3, </m:t>
                    </m:r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(2,3)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-edge-conn.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−2+(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−1)/(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ja-JP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5" y="1519876"/>
                <a:ext cx="4844437" cy="2017858"/>
              </a:xfrm>
              <a:prstGeom prst="rect">
                <a:avLst/>
              </a:prstGeom>
              <a:blipFill>
                <a:blip r:embed="rId4"/>
                <a:stretch>
                  <a:fillRect l="-1498" t="-1484" b="-2077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/>
              <p:nvPr/>
            </p:nvSpPr>
            <p:spPr>
              <a:xfrm>
                <a:off x="563586" y="4445761"/>
                <a:ext cx="11097277" cy="523220"/>
              </a:xfrm>
              <a:prstGeom prst="rect">
                <a:avLst/>
              </a:prstGeom>
              <a:solidFill>
                <a:schemeClr val="bg2">
                  <a:alpha val="70000"/>
                </a:schemeClr>
              </a:solidFill>
              <a:ln w="38100" cmpd="dbl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>
                    <a:latin typeface="Cambria Math" panose="02040503050406030204" pitchFamily="18" charset="0"/>
                  </a:rPr>
                  <a:t> has a 2-factor.</a:t>
                </a:r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6" y="4445761"/>
                <a:ext cx="11097277" cy="523220"/>
              </a:xfrm>
              <a:prstGeom prst="rect">
                <a:avLst/>
              </a:prstGeom>
              <a:blipFill>
                <a:blip r:embed="rId5"/>
                <a:stretch>
                  <a:fillRect t="-7609" b="-26087"/>
                </a:stretch>
              </a:blipFill>
              <a:ln w="38100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10">
            <a:extLst>
              <a:ext uri="{FF2B5EF4-FFF2-40B4-BE49-F238E27FC236}">
                <a16:creationId xmlns:a16="http://schemas.microsoft.com/office/drawing/2014/main" id="{4FA2C046-8FF1-4A6E-8BAE-DE3AD892C827}"/>
              </a:ext>
            </a:extLst>
          </p:cNvPr>
          <p:cNvSpPr/>
          <p:nvPr/>
        </p:nvSpPr>
        <p:spPr>
          <a:xfrm>
            <a:off x="8349117" y="3698115"/>
            <a:ext cx="485775" cy="5708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8B3AA954-B0F7-4C92-AC65-959441D5FD99}"/>
              </a:ext>
            </a:extLst>
          </p:cNvPr>
          <p:cNvSpPr/>
          <p:nvPr/>
        </p:nvSpPr>
        <p:spPr>
          <a:xfrm>
            <a:off x="2696097" y="3716079"/>
            <a:ext cx="485775" cy="570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35DD218-6CDB-430B-BF29-35F12AF3FA9F}"/>
                  </a:ext>
                </a:extLst>
              </p:cNvPr>
              <p:cNvSpPr txBox="1"/>
              <p:nvPr/>
            </p:nvSpPr>
            <p:spPr>
              <a:xfrm>
                <a:off x="9670354" y="5104684"/>
                <a:ext cx="1990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𝑊𝑀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35DD218-6CDB-430B-BF29-35F12AF3F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354" y="5104684"/>
                <a:ext cx="1990509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5FB6655-B919-4F45-9290-319DCF062984}"/>
              </a:ext>
            </a:extLst>
          </p:cNvPr>
          <p:cNvCxnSpPr>
            <a:cxnSpLocks/>
            <a:stCxn id="44" idx="5"/>
            <a:endCxn id="77" idx="1"/>
          </p:cNvCxnSpPr>
          <p:nvPr/>
        </p:nvCxnSpPr>
        <p:spPr>
          <a:xfrm>
            <a:off x="8248054" y="5256490"/>
            <a:ext cx="1012190" cy="907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3B62BC3-42F7-4A8E-8C80-A58C7BB74DBB}"/>
              </a:ext>
            </a:extLst>
          </p:cNvPr>
          <p:cNvCxnSpPr>
            <a:cxnSpLocks/>
            <a:stCxn id="44" idx="3"/>
            <a:endCxn id="66" idx="7"/>
          </p:cNvCxnSpPr>
          <p:nvPr/>
        </p:nvCxnSpPr>
        <p:spPr>
          <a:xfrm flipH="1">
            <a:off x="7237627" y="5256490"/>
            <a:ext cx="882332" cy="896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C520D08-5EC5-4901-8B7A-C2FE93C10116}"/>
              </a:ext>
            </a:extLst>
          </p:cNvPr>
          <p:cNvCxnSpPr>
            <a:cxnSpLocks/>
            <a:stCxn id="44" idx="4"/>
            <a:endCxn id="75" idx="0"/>
          </p:cNvCxnSpPr>
          <p:nvPr/>
        </p:nvCxnSpPr>
        <p:spPr>
          <a:xfrm>
            <a:off x="8184007" y="5283020"/>
            <a:ext cx="90578" cy="843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9625C1C-EDA2-463B-97DC-9497C4140057}"/>
              </a:ext>
            </a:extLst>
          </p:cNvPr>
          <p:cNvCxnSpPr>
            <a:cxnSpLocks/>
            <a:stCxn id="44" idx="4"/>
            <a:endCxn id="74" idx="0"/>
          </p:cNvCxnSpPr>
          <p:nvPr/>
        </p:nvCxnSpPr>
        <p:spPr>
          <a:xfrm flipH="1">
            <a:off x="7551500" y="5283020"/>
            <a:ext cx="632507" cy="854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楕円 43">
            <a:extLst>
              <a:ext uri="{FF2B5EF4-FFF2-40B4-BE49-F238E27FC236}">
                <a16:creationId xmlns:a16="http://schemas.microsoft.com/office/drawing/2014/main" id="{9705162B-3AB7-4223-AE69-D626DAE523AF}"/>
              </a:ext>
            </a:extLst>
          </p:cNvPr>
          <p:cNvSpPr/>
          <p:nvPr/>
        </p:nvSpPr>
        <p:spPr>
          <a:xfrm>
            <a:off x="8093429" y="5101865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672A685D-4924-40F6-BDEF-7C720209AF23}"/>
              </a:ext>
            </a:extLst>
          </p:cNvPr>
          <p:cNvCxnSpPr>
            <a:cxnSpLocks/>
            <a:stCxn id="65" idx="6"/>
            <a:endCxn id="66" idx="2"/>
          </p:cNvCxnSpPr>
          <p:nvPr/>
        </p:nvCxnSpPr>
        <p:spPr>
          <a:xfrm flipV="1">
            <a:off x="6541072" y="6216729"/>
            <a:ext cx="541930" cy="11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楕円 64">
            <a:extLst>
              <a:ext uri="{FF2B5EF4-FFF2-40B4-BE49-F238E27FC236}">
                <a16:creationId xmlns:a16="http://schemas.microsoft.com/office/drawing/2014/main" id="{791399E2-12C4-4AC4-BAF6-569D1D2762B9}"/>
              </a:ext>
            </a:extLst>
          </p:cNvPr>
          <p:cNvSpPr/>
          <p:nvPr/>
        </p:nvSpPr>
        <p:spPr>
          <a:xfrm>
            <a:off x="6359917" y="6137607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95055090-5853-4D99-9334-71E84523F0AC}"/>
              </a:ext>
            </a:extLst>
          </p:cNvPr>
          <p:cNvSpPr/>
          <p:nvPr/>
        </p:nvSpPr>
        <p:spPr>
          <a:xfrm>
            <a:off x="7083002" y="6126151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76861B2-354D-4E4D-8254-8883044C4B83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642077" y="6216729"/>
            <a:ext cx="541930" cy="11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EA4D592E-43F5-44B7-BA9F-BA3029C32351}"/>
              </a:ext>
            </a:extLst>
          </p:cNvPr>
          <p:cNvSpPr/>
          <p:nvPr/>
        </p:nvSpPr>
        <p:spPr>
          <a:xfrm>
            <a:off x="7460922" y="6137607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C3EA7472-6A56-40DD-8302-8CFB9C297D09}"/>
              </a:ext>
            </a:extLst>
          </p:cNvPr>
          <p:cNvSpPr/>
          <p:nvPr/>
        </p:nvSpPr>
        <p:spPr>
          <a:xfrm>
            <a:off x="8184007" y="6126151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05673AC7-F2B2-4CD1-B761-E1665D8857F2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 flipV="1">
            <a:off x="9414869" y="6216729"/>
            <a:ext cx="541930" cy="11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楕円 76">
            <a:extLst>
              <a:ext uri="{FF2B5EF4-FFF2-40B4-BE49-F238E27FC236}">
                <a16:creationId xmlns:a16="http://schemas.microsoft.com/office/drawing/2014/main" id="{A90D358F-28FB-45F8-9606-306D9A02E618}"/>
              </a:ext>
            </a:extLst>
          </p:cNvPr>
          <p:cNvSpPr/>
          <p:nvPr/>
        </p:nvSpPr>
        <p:spPr>
          <a:xfrm>
            <a:off x="9233714" y="6137607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048D6F54-5C34-427C-9FCB-D724A3A89688}"/>
              </a:ext>
            </a:extLst>
          </p:cNvPr>
          <p:cNvSpPr/>
          <p:nvPr/>
        </p:nvSpPr>
        <p:spPr>
          <a:xfrm>
            <a:off x="9956799" y="6126151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E7F0D07-6E5C-43AE-9FE8-9C907808A029}"/>
              </a:ext>
            </a:extLst>
          </p:cNvPr>
          <p:cNvSpPr txBox="1"/>
          <p:nvPr/>
        </p:nvSpPr>
        <p:spPr>
          <a:xfrm>
            <a:off x="8546588" y="6016037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0D8D625C-52EC-4AFA-AB91-E775E585ACC3}"/>
              </a:ext>
            </a:extLst>
          </p:cNvPr>
          <p:cNvCxnSpPr>
            <a:cxnSpLocks/>
            <a:stCxn id="65" idx="7"/>
            <a:endCxn id="44" idx="2"/>
          </p:cNvCxnSpPr>
          <p:nvPr/>
        </p:nvCxnSpPr>
        <p:spPr>
          <a:xfrm flipV="1">
            <a:off x="6514542" y="5192443"/>
            <a:ext cx="1578887" cy="971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5C208EA5-EC59-4854-9353-748667811547}"/>
              </a:ext>
            </a:extLst>
          </p:cNvPr>
          <p:cNvCxnSpPr>
            <a:cxnSpLocks/>
            <a:stCxn id="44" idx="5"/>
          </p:cNvCxnSpPr>
          <p:nvPr/>
        </p:nvCxnSpPr>
        <p:spPr>
          <a:xfrm>
            <a:off x="8248054" y="5256490"/>
            <a:ext cx="1799323" cy="896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513AB865-AAF4-4F16-ABCF-0B30D12A77FD}"/>
              </a:ext>
            </a:extLst>
          </p:cNvPr>
          <p:cNvSpPr txBox="1"/>
          <p:nvPr/>
        </p:nvSpPr>
        <p:spPr>
          <a:xfrm>
            <a:off x="8260402" y="5586948"/>
            <a:ext cx="49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62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5" grpId="0" animBg="1"/>
      <p:bldP spid="66" grpId="0" animBg="1"/>
      <p:bldP spid="74" grpId="0" animBg="1"/>
      <p:bldP spid="75" grpId="0" animBg="1"/>
      <p:bldP spid="77" grpId="0" animBg="1"/>
      <p:bldP spid="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C2EA9E-D7A6-43F8-BD4F-60B78F0D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496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3800" dirty="0">
                <a:latin typeface="Century" panose="02040604050505020304" pitchFamily="18" charset="0"/>
              </a:rPr>
              <a:t>Thank you for your attention</a:t>
            </a:r>
            <a:endParaRPr kumimoji="1" lang="ja-JP" altLang="en-US" sz="3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7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B355D-50C0-4EE8-9D04-DCF9E3C9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5F9AA6-7ADA-42F8-B977-D2642C9A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70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3CE404AC-48B7-4555-8D67-12D1783E1174}"/>
              </a:ext>
            </a:extLst>
          </p:cNvPr>
          <p:cNvCxnSpPr>
            <a:cxnSpLocks/>
            <a:stCxn id="109" idx="5"/>
            <a:endCxn id="115" idx="2"/>
          </p:cNvCxnSpPr>
          <p:nvPr/>
        </p:nvCxnSpPr>
        <p:spPr>
          <a:xfrm>
            <a:off x="10093600" y="4912549"/>
            <a:ext cx="616812" cy="380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848F3CEB-E831-4FC1-AE3A-CA2DA87ED092}"/>
              </a:ext>
            </a:extLst>
          </p:cNvPr>
          <p:cNvCxnSpPr>
            <a:cxnSpLocks/>
            <a:stCxn id="116" idx="5"/>
            <a:endCxn id="109" idx="1"/>
          </p:cNvCxnSpPr>
          <p:nvPr/>
        </p:nvCxnSpPr>
        <p:spPr>
          <a:xfrm>
            <a:off x="8987167" y="4470734"/>
            <a:ext cx="978338" cy="31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3217F88-291E-46E8-BDCA-94CC781D97FD}"/>
              </a:ext>
            </a:extLst>
          </p:cNvPr>
          <p:cNvCxnSpPr>
            <a:cxnSpLocks/>
            <a:stCxn id="116" idx="4"/>
            <a:endCxn id="110" idx="0"/>
          </p:cNvCxnSpPr>
          <p:nvPr/>
        </p:nvCxnSpPr>
        <p:spPr>
          <a:xfrm>
            <a:off x="8923120" y="4497264"/>
            <a:ext cx="23892" cy="739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ED6EBD2C-DB5C-4665-A036-E371ACF7C1EE}"/>
              </a:ext>
            </a:extLst>
          </p:cNvPr>
          <p:cNvCxnSpPr>
            <a:cxnSpLocks/>
            <a:stCxn id="115" idx="3"/>
            <a:endCxn id="111" idx="6"/>
          </p:cNvCxnSpPr>
          <p:nvPr/>
        </p:nvCxnSpPr>
        <p:spPr>
          <a:xfrm flipH="1">
            <a:off x="9789231" y="5356717"/>
            <a:ext cx="947711" cy="214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D3A63DE7-6682-45EE-8C62-877B0508A3B0}"/>
              </a:ext>
            </a:extLst>
          </p:cNvPr>
          <p:cNvCxnSpPr>
            <a:cxnSpLocks/>
            <a:stCxn id="131" idx="5"/>
            <a:endCxn id="115" idx="1"/>
          </p:cNvCxnSpPr>
          <p:nvPr/>
        </p:nvCxnSpPr>
        <p:spPr>
          <a:xfrm>
            <a:off x="9464192" y="3734438"/>
            <a:ext cx="1272750" cy="1494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1A9EF6F1-1505-4DF4-8D94-21B21B7C12E8}"/>
              </a:ext>
            </a:extLst>
          </p:cNvPr>
          <p:cNvCxnSpPr>
            <a:cxnSpLocks/>
            <a:stCxn id="116" idx="5"/>
            <a:endCxn id="111" idx="1"/>
          </p:cNvCxnSpPr>
          <p:nvPr/>
        </p:nvCxnSpPr>
        <p:spPr>
          <a:xfrm>
            <a:off x="8987167" y="4470734"/>
            <a:ext cx="647439" cy="103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13479834-76F8-4B55-B3D5-03112BAD3A5D}"/>
              </a:ext>
            </a:extLst>
          </p:cNvPr>
          <p:cNvCxnSpPr>
            <a:cxnSpLocks/>
            <a:stCxn id="131" idx="6"/>
            <a:endCxn id="117" idx="1"/>
          </p:cNvCxnSpPr>
          <p:nvPr/>
        </p:nvCxnSpPr>
        <p:spPr>
          <a:xfrm>
            <a:off x="9490722" y="3670391"/>
            <a:ext cx="1083923" cy="473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836DE51C-731D-49AA-AD8B-5E64C5E3E1A9}"/>
              </a:ext>
            </a:extLst>
          </p:cNvPr>
          <p:cNvCxnSpPr>
            <a:cxnSpLocks/>
            <a:stCxn id="144" idx="4"/>
            <a:endCxn id="115" idx="0"/>
          </p:cNvCxnSpPr>
          <p:nvPr/>
        </p:nvCxnSpPr>
        <p:spPr>
          <a:xfrm flipH="1">
            <a:off x="10800990" y="3868656"/>
            <a:ext cx="339605" cy="1333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571F79-3704-497E-81D2-F7B31144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5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Definitions and Notations</a:t>
            </a:r>
            <a:endParaRPr kumimoji="1" lang="ja-JP" altLang="en-US" sz="32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554E3E7-26A4-48B9-B68E-80C9B71479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6853"/>
                <a:ext cx="10515600" cy="143380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ja-JP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dirty="0">
                    <a:latin typeface="Cambria Math" panose="02040503050406030204" pitchFamily="18" charset="0"/>
                  </a:rPr>
                  <a:t>: a graph (finite, simple and undirected)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kumimoji="1" lang="ja-JP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dirty="0">
                    <a:latin typeface="Cambria Math" panose="02040503050406030204" pitchFamily="18" charset="0"/>
                  </a:rPr>
                  <a:t>: the minimum degree of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ja-JP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-factor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:  a spanning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-regular subgraph</a:t>
                </a:r>
                <a:endParaRPr kumimoji="1" lang="en-US" altLang="ja-JP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554E3E7-26A4-48B9-B68E-80C9B71479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6853"/>
                <a:ext cx="10515600" cy="1433808"/>
              </a:xfrm>
              <a:blipFill>
                <a:blip r:embed="rId2"/>
                <a:stretch>
                  <a:fillRect l="-812" t="-5957" b="-2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D33351AF-E147-4E36-B6DF-BAA7041C753B}"/>
              </a:ext>
            </a:extLst>
          </p:cNvPr>
          <p:cNvCxnSpPr>
            <a:cxnSpLocks/>
            <a:stCxn id="110" idx="5"/>
            <a:endCxn id="111" idx="2"/>
          </p:cNvCxnSpPr>
          <p:nvPr/>
        </p:nvCxnSpPr>
        <p:spPr>
          <a:xfrm>
            <a:off x="9011059" y="5390935"/>
            <a:ext cx="597017" cy="18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953B9D2D-C649-4D5D-9450-6A2EC9C465A3}"/>
              </a:ext>
            </a:extLst>
          </p:cNvPr>
          <p:cNvCxnSpPr>
            <a:cxnSpLocks/>
            <a:stCxn id="109" idx="3"/>
            <a:endCxn id="111" idx="7"/>
          </p:cNvCxnSpPr>
          <p:nvPr/>
        </p:nvCxnSpPr>
        <p:spPr>
          <a:xfrm flipH="1">
            <a:off x="9762701" y="4912549"/>
            <a:ext cx="202804" cy="594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52518E32-2DA2-405A-827A-2F6D4C03780D}"/>
              </a:ext>
            </a:extLst>
          </p:cNvPr>
          <p:cNvCxnSpPr>
            <a:cxnSpLocks/>
            <a:stCxn id="116" idx="6"/>
            <a:endCxn id="117" idx="2"/>
          </p:cNvCxnSpPr>
          <p:nvPr/>
        </p:nvCxnSpPr>
        <p:spPr>
          <a:xfrm flipV="1">
            <a:off x="9013697" y="4207737"/>
            <a:ext cx="1534418" cy="198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1C20E4A9-69B9-4FDB-A26F-A2A63473C114}"/>
              </a:ext>
            </a:extLst>
          </p:cNvPr>
          <p:cNvCxnSpPr>
            <a:cxnSpLocks/>
            <a:stCxn id="109" idx="7"/>
            <a:endCxn id="117" idx="3"/>
          </p:cNvCxnSpPr>
          <p:nvPr/>
        </p:nvCxnSpPr>
        <p:spPr>
          <a:xfrm flipV="1">
            <a:off x="10093600" y="4271784"/>
            <a:ext cx="481045" cy="5126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2636E8FE-9083-4E1E-B3F2-4E29E75C532A}"/>
              </a:ext>
            </a:extLst>
          </p:cNvPr>
          <p:cNvCxnSpPr>
            <a:cxnSpLocks/>
            <a:stCxn id="109" idx="2"/>
            <a:endCxn id="110" idx="6"/>
          </p:cNvCxnSpPr>
          <p:nvPr/>
        </p:nvCxnSpPr>
        <p:spPr>
          <a:xfrm flipH="1">
            <a:off x="9037589" y="4848502"/>
            <a:ext cx="901386" cy="47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2CEECB4E-4781-4548-9C48-B0D5E824DB42}"/>
              </a:ext>
            </a:extLst>
          </p:cNvPr>
          <p:cNvSpPr/>
          <p:nvPr/>
        </p:nvSpPr>
        <p:spPr>
          <a:xfrm>
            <a:off x="8441343" y="5349029"/>
            <a:ext cx="2330064" cy="587601"/>
          </a:xfrm>
          <a:custGeom>
            <a:avLst/>
            <a:gdLst>
              <a:gd name="connsiteX0" fmla="*/ 0 w 2352675"/>
              <a:gd name="connsiteY0" fmla="*/ 447675 h 563067"/>
              <a:gd name="connsiteX1" fmla="*/ 1504950 w 2352675"/>
              <a:gd name="connsiteY1" fmla="*/ 533400 h 563067"/>
              <a:gd name="connsiteX2" fmla="*/ 2352675 w 2352675"/>
              <a:gd name="connsiteY2" fmla="*/ 0 h 5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563067">
                <a:moveTo>
                  <a:pt x="0" y="447675"/>
                </a:moveTo>
                <a:cubicBezTo>
                  <a:pt x="556419" y="527843"/>
                  <a:pt x="1112838" y="608012"/>
                  <a:pt x="1504950" y="533400"/>
                </a:cubicBezTo>
                <a:cubicBezTo>
                  <a:pt x="1897062" y="458788"/>
                  <a:pt x="2208212" y="93663"/>
                  <a:pt x="2352675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CFFF0FA5-2DC9-46EA-84CE-D9AB76890ACA}"/>
              </a:ext>
            </a:extLst>
          </p:cNvPr>
          <p:cNvCxnSpPr>
            <a:cxnSpLocks/>
            <a:stCxn id="127" idx="7"/>
            <a:endCxn id="110" idx="3"/>
          </p:cNvCxnSpPr>
          <p:nvPr/>
        </p:nvCxnSpPr>
        <p:spPr>
          <a:xfrm flipV="1">
            <a:off x="8419712" y="5390935"/>
            <a:ext cx="463252" cy="323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81A1D7E9-A098-415E-9636-B87B77F58027}"/>
              </a:ext>
            </a:extLst>
          </p:cNvPr>
          <p:cNvCxnSpPr>
            <a:cxnSpLocks/>
            <a:stCxn id="131" idx="3"/>
            <a:endCxn id="116" idx="0"/>
          </p:cNvCxnSpPr>
          <p:nvPr/>
        </p:nvCxnSpPr>
        <p:spPr>
          <a:xfrm flipH="1">
            <a:off x="8923120" y="3734438"/>
            <a:ext cx="412977" cy="581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43D8C953-8FA6-42CB-AD99-2B270C1796D1}"/>
              </a:ext>
            </a:extLst>
          </p:cNvPr>
          <p:cNvCxnSpPr>
            <a:cxnSpLocks/>
            <a:stCxn id="127" idx="0"/>
            <a:endCxn id="116" idx="3"/>
          </p:cNvCxnSpPr>
          <p:nvPr/>
        </p:nvCxnSpPr>
        <p:spPr>
          <a:xfrm flipV="1">
            <a:off x="8355665" y="4470734"/>
            <a:ext cx="503407" cy="1217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D57CCA5B-A9C2-430C-84DB-E7C3A83EFC1B}"/>
              </a:ext>
            </a:extLst>
          </p:cNvPr>
          <p:cNvCxnSpPr>
            <a:cxnSpLocks/>
            <a:stCxn id="141" idx="5"/>
            <a:endCxn id="140" idx="0"/>
          </p:cNvCxnSpPr>
          <p:nvPr/>
        </p:nvCxnSpPr>
        <p:spPr>
          <a:xfrm>
            <a:off x="10295819" y="3473779"/>
            <a:ext cx="1435488" cy="2027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36580512-7D93-428F-BC3B-81062C23A4CF}"/>
              </a:ext>
            </a:extLst>
          </p:cNvPr>
          <p:cNvCxnSpPr>
            <a:cxnSpLocks/>
            <a:stCxn id="141" idx="6"/>
            <a:endCxn id="144" idx="1"/>
          </p:cNvCxnSpPr>
          <p:nvPr/>
        </p:nvCxnSpPr>
        <p:spPr>
          <a:xfrm>
            <a:off x="10322349" y="3409732"/>
            <a:ext cx="754198" cy="304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C486FD38-58A2-4E9A-89C0-089829BDF836}"/>
              </a:ext>
            </a:extLst>
          </p:cNvPr>
          <p:cNvCxnSpPr>
            <a:cxnSpLocks/>
            <a:stCxn id="139" idx="1"/>
            <a:endCxn id="144" idx="5"/>
          </p:cNvCxnSpPr>
          <p:nvPr/>
        </p:nvCxnSpPr>
        <p:spPr>
          <a:xfrm flipH="1" flipV="1">
            <a:off x="11204642" y="3842126"/>
            <a:ext cx="405022" cy="35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8E762890-5E01-4F54-934A-01A932BF87B5}"/>
              </a:ext>
            </a:extLst>
          </p:cNvPr>
          <p:cNvCxnSpPr>
            <a:cxnSpLocks/>
            <a:stCxn id="139" idx="4"/>
            <a:endCxn id="140" idx="0"/>
          </p:cNvCxnSpPr>
          <p:nvPr/>
        </p:nvCxnSpPr>
        <p:spPr>
          <a:xfrm>
            <a:off x="11673712" y="4350023"/>
            <a:ext cx="57595" cy="1150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5F1559D9-D714-4774-8822-B8156AF4FE4E}"/>
              </a:ext>
            </a:extLst>
          </p:cNvPr>
          <p:cNvCxnSpPr>
            <a:cxnSpLocks/>
            <a:stCxn id="139" idx="3"/>
            <a:endCxn id="115" idx="7"/>
          </p:cNvCxnSpPr>
          <p:nvPr/>
        </p:nvCxnSpPr>
        <p:spPr>
          <a:xfrm flipH="1">
            <a:off x="10865037" y="4323493"/>
            <a:ext cx="744627" cy="90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C4366A27-BB9A-42A2-BF1E-7425CEB2BAE3}"/>
              </a:ext>
            </a:extLst>
          </p:cNvPr>
          <p:cNvCxnSpPr>
            <a:cxnSpLocks/>
            <a:stCxn id="144" idx="3"/>
            <a:endCxn id="117" idx="7"/>
          </p:cNvCxnSpPr>
          <p:nvPr/>
        </p:nvCxnSpPr>
        <p:spPr>
          <a:xfrm flipH="1">
            <a:off x="10702740" y="3842126"/>
            <a:ext cx="373807" cy="30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F9FA1EEF-E8AE-4809-8F6C-14CA03F72BE1}"/>
              </a:ext>
            </a:extLst>
          </p:cNvPr>
          <p:cNvCxnSpPr>
            <a:cxnSpLocks/>
            <a:stCxn id="131" idx="7"/>
            <a:endCxn id="141" idx="2"/>
          </p:cNvCxnSpPr>
          <p:nvPr/>
        </p:nvCxnSpPr>
        <p:spPr>
          <a:xfrm flipV="1">
            <a:off x="9464192" y="3409732"/>
            <a:ext cx="677002" cy="196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2AA03C29-3693-4991-BC0F-47D6E35F1582}"/>
              </a:ext>
            </a:extLst>
          </p:cNvPr>
          <p:cNvCxnSpPr>
            <a:cxnSpLocks/>
            <a:stCxn id="140" idx="2"/>
          </p:cNvCxnSpPr>
          <p:nvPr/>
        </p:nvCxnSpPr>
        <p:spPr>
          <a:xfrm flipH="1" flipV="1">
            <a:off x="10857087" y="5330188"/>
            <a:ext cx="783642" cy="26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1A84C631-8714-49EC-9D01-3C949D8FD912}"/>
              </a:ext>
            </a:extLst>
          </p:cNvPr>
          <p:cNvCxnSpPr>
            <a:cxnSpLocks/>
            <a:stCxn id="131" idx="4"/>
            <a:endCxn id="111" idx="0"/>
          </p:cNvCxnSpPr>
          <p:nvPr/>
        </p:nvCxnSpPr>
        <p:spPr>
          <a:xfrm>
            <a:off x="9400145" y="3760968"/>
            <a:ext cx="298509" cy="1719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0CAB21C5-DECA-451A-9F74-2D7613C07807}"/>
              </a:ext>
            </a:extLst>
          </p:cNvPr>
          <p:cNvCxnSpPr>
            <a:cxnSpLocks/>
            <a:stCxn id="145" idx="5"/>
            <a:endCxn id="149" idx="2"/>
          </p:cNvCxnSpPr>
          <p:nvPr/>
        </p:nvCxnSpPr>
        <p:spPr>
          <a:xfrm>
            <a:off x="6149466" y="4912549"/>
            <a:ext cx="616812" cy="380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58AC1500-AD32-44CC-9757-A9A24533D0BC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 flipV="1">
            <a:off x="5069563" y="4207737"/>
            <a:ext cx="1534418" cy="198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80FFCAAB-EE6C-43B7-A8BB-C77F77997CE3}"/>
              </a:ext>
            </a:extLst>
          </p:cNvPr>
          <p:cNvCxnSpPr>
            <a:cxnSpLocks/>
            <a:stCxn id="150" idx="4"/>
            <a:endCxn id="146" idx="0"/>
          </p:cNvCxnSpPr>
          <p:nvPr/>
        </p:nvCxnSpPr>
        <p:spPr>
          <a:xfrm>
            <a:off x="4978986" y="4497264"/>
            <a:ext cx="23892" cy="739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B0E8697A-2568-43DB-95F1-64F3CD1FF512}"/>
              </a:ext>
            </a:extLst>
          </p:cNvPr>
          <p:cNvCxnSpPr>
            <a:cxnSpLocks/>
            <a:stCxn id="149" idx="3"/>
            <a:endCxn id="148" idx="6"/>
          </p:cNvCxnSpPr>
          <p:nvPr/>
        </p:nvCxnSpPr>
        <p:spPr>
          <a:xfrm flipH="1">
            <a:off x="5845097" y="5356717"/>
            <a:ext cx="947711" cy="214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A537B6D2-36F2-427C-A42E-144CED54D69B}"/>
              </a:ext>
            </a:extLst>
          </p:cNvPr>
          <p:cNvCxnSpPr>
            <a:cxnSpLocks/>
            <a:stCxn id="145" idx="7"/>
            <a:endCxn id="152" idx="3"/>
          </p:cNvCxnSpPr>
          <p:nvPr/>
        </p:nvCxnSpPr>
        <p:spPr>
          <a:xfrm flipV="1">
            <a:off x="6149466" y="4271784"/>
            <a:ext cx="481045" cy="5126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A476F270-1C6D-4588-B17A-49F6301947E8}"/>
              </a:ext>
            </a:extLst>
          </p:cNvPr>
          <p:cNvCxnSpPr>
            <a:cxnSpLocks/>
            <a:stCxn id="145" idx="2"/>
            <a:endCxn id="146" idx="6"/>
          </p:cNvCxnSpPr>
          <p:nvPr/>
        </p:nvCxnSpPr>
        <p:spPr>
          <a:xfrm flipH="1">
            <a:off x="5093455" y="4848502"/>
            <a:ext cx="901386" cy="47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F9808620-CD69-4981-A2D0-45A7537B3B03}"/>
              </a:ext>
            </a:extLst>
          </p:cNvPr>
          <p:cNvSpPr/>
          <p:nvPr/>
        </p:nvSpPr>
        <p:spPr>
          <a:xfrm>
            <a:off x="4497209" y="5349029"/>
            <a:ext cx="2330064" cy="587601"/>
          </a:xfrm>
          <a:custGeom>
            <a:avLst/>
            <a:gdLst>
              <a:gd name="connsiteX0" fmla="*/ 0 w 2352675"/>
              <a:gd name="connsiteY0" fmla="*/ 447675 h 563067"/>
              <a:gd name="connsiteX1" fmla="*/ 1504950 w 2352675"/>
              <a:gd name="connsiteY1" fmla="*/ 533400 h 563067"/>
              <a:gd name="connsiteX2" fmla="*/ 2352675 w 2352675"/>
              <a:gd name="connsiteY2" fmla="*/ 0 h 5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563067">
                <a:moveTo>
                  <a:pt x="0" y="447675"/>
                </a:moveTo>
                <a:cubicBezTo>
                  <a:pt x="556419" y="527843"/>
                  <a:pt x="1112838" y="608012"/>
                  <a:pt x="1504950" y="533400"/>
                </a:cubicBezTo>
                <a:cubicBezTo>
                  <a:pt x="1897062" y="458788"/>
                  <a:pt x="2208212" y="93663"/>
                  <a:pt x="2352675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164D7754-C670-4948-BC85-556C3A25F8A4}"/>
              </a:ext>
            </a:extLst>
          </p:cNvPr>
          <p:cNvCxnSpPr>
            <a:cxnSpLocks/>
            <a:stCxn id="168" idx="5"/>
            <a:endCxn id="149" idx="1"/>
          </p:cNvCxnSpPr>
          <p:nvPr/>
        </p:nvCxnSpPr>
        <p:spPr>
          <a:xfrm>
            <a:off x="5520058" y="3734438"/>
            <a:ext cx="1272750" cy="1494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CD95A4CB-A8A2-44A9-A705-5949AFAA622E}"/>
              </a:ext>
            </a:extLst>
          </p:cNvPr>
          <p:cNvCxnSpPr>
            <a:cxnSpLocks/>
            <a:stCxn id="150" idx="5"/>
            <a:endCxn id="148" idx="1"/>
          </p:cNvCxnSpPr>
          <p:nvPr/>
        </p:nvCxnSpPr>
        <p:spPr>
          <a:xfrm>
            <a:off x="5043033" y="4470734"/>
            <a:ext cx="647439" cy="103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4557D559-E0C1-4EF4-99A0-F3200D24F9A1}"/>
              </a:ext>
            </a:extLst>
          </p:cNvPr>
          <p:cNvCxnSpPr>
            <a:cxnSpLocks/>
            <a:stCxn id="168" idx="3"/>
            <a:endCxn id="150" idx="0"/>
          </p:cNvCxnSpPr>
          <p:nvPr/>
        </p:nvCxnSpPr>
        <p:spPr>
          <a:xfrm flipH="1">
            <a:off x="4978986" y="3734438"/>
            <a:ext cx="412977" cy="581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6FF183AF-9B49-4E5C-A021-8B78D18C1D84}"/>
              </a:ext>
            </a:extLst>
          </p:cNvPr>
          <p:cNvCxnSpPr>
            <a:cxnSpLocks/>
            <a:stCxn id="179" idx="5"/>
            <a:endCxn id="177" idx="0"/>
          </p:cNvCxnSpPr>
          <p:nvPr/>
        </p:nvCxnSpPr>
        <p:spPr>
          <a:xfrm>
            <a:off x="6351685" y="3473779"/>
            <a:ext cx="1435488" cy="2027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6159BDC9-8452-49CA-AFA0-AF163E1983F4}"/>
              </a:ext>
            </a:extLst>
          </p:cNvPr>
          <p:cNvCxnSpPr>
            <a:cxnSpLocks/>
            <a:stCxn id="176" idx="1"/>
            <a:endCxn id="183" idx="5"/>
          </p:cNvCxnSpPr>
          <p:nvPr/>
        </p:nvCxnSpPr>
        <p:spPr>
          <a:xfrm flipH="1" flipV="1">
            <a:off x="7260508" y="3842126"/>
            <a:ext cx="405022" cy="35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91FFAC1B-09B9-41FE-A434-630C20120249}"/>
              </a:ext>
            </a:extLst>
          </p:cNvPr>
          <p:cNvCxnSpPr>
            <a:cxnSpLocks/>
            <a:stCxn id="183" idx="4"/>
            <a:endCxn id="149" idx="0"/>
          </p:cNvCxnSpPr>
          <p:nvPr/>
        </p:nvCxnSpPr>
        <p:spPr>
          <a:xfrm flipH="1">
            <a:off x="6856856" y="3868656"/>
            <a:ext cx="339605" cy="1333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35381BA3-C543-4D9E-99E9-9929A9FC793F}"/>
              </a:ext>
            </a:extLst>
          </p:cNvPr>
          <p:cNvCxnSpPr>
            <a:cxnSpLocks/>
            <a:stCxn id="168" idx="4"/>
            <a:endCxn id="148" idx="0"/>
          </p:cNvCxnSpPr>
          <p:nvPr/>
        </p:nvCxnSpPr>
        <p:spPr>
          <a:xfrm>
            <a:off x="5456011" y="3760968"/>
            <a:ext cx="298509" cy="1719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C966ED20-3A17-42E6-AA91-151517ACB15A}"/>
              </a:ext>
            </a:extLst>
          </p:cNvPr>
          <p:cNvCxnSpPr>
            <a:cxnSpLocks/>
            <a:stCxn id="232" idx="5"/>
            <a:endCxn id="233" idx="2"/>
          </p:cNvCxnSpPr>
          <p:nvPr/>
        </p:nvCxnSpPr>
        <p:spPr>
          <a:xfrm>
            <a:off x="1016935" y="5390935"/>
            <a:ext cx="597017" cy="18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>
            <a:extLst>
              <a:ext uri="{FF2B5EF4-FFF2-40B4-BE49-F238E27FC236}">
                <a16:creationId xmlns:a16="http://schemas.microsoft.com/office/drawing/2014/main" id="{EB7AD816-4DC6-4FD4-A80A-5D197DD48ECC}"/>
              </a:ext>
            </a:extLst>
          </p:cNvPr>
          <p:cNvCxnSpPr>
            <a:cxnSpLocks/>
            <a:stCxn id="231" idx="3"/>
            <a:endCxn id="233" idx="7"/>
          </p:cNvCxnSpPr>
          <p:nvPr/>
        </p:nvCxnSpPr>
        <p:spPr>
          <a:xfrm flipH="1">
            <a:off x="1768577" y="4912549"/>
            <a:ext cx="202804" cy="594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11305DC7-FC6F-4C72-B90B-A085BD584A99}"/>
              </a:ext>
            </a:extLst>
          </p:cNvPr>
          <p:cNvCxnSpPr>
            <a:cxnSpLocks/>
            <a:stCxn id="231" idx="5"/>
            <a:endCxn id="234" idx="2"/>
          </p:cNvCxnSpPr>
          <p:nvPr/>
        </p:nvCxnSpPr>
        <p:spPr>
          <a:xfrm>
            <a:off x="2099476" y="4912549"/>
            <a:ext cx="616812" cy="380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960F60DE-44EE-45DB-87B9-49287A0BA10E}"/>
              </a:ext>
            </a:extLst>
          </p:cNvPr>
          <p:cNvCxnSpPr>
            <a:cxnSpLocks/>
            <a:stCxn id="235" idx="6"/>
            <a:endCxn id="236" idx="2"/>
          </p:cNvCxnSpPr>
          <p:nvPr/>
        </p:nvCxnSpPr>
        <p:spPr>
          <a:xfrm flipV="1">
            <a:off x="1019573" y="4207737"/>
            <a:ext cx="1534418" cy="198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BDFF1979-0282-4865-8738-78ED76FD1C0D}"/>
              </a:ext>
            </a:extLst>
          </p:cNvPr>
          <p:cNvCxnSpPr>
            <a:cxnSpLocks/>
            <a:stCxn id="235" idx="4"/>
            <a:endCxn id="232" idx="0"/>
          </p:cNvCxnSpPr>
          <p:nvPr/>
        </p:nvCxnSpPr>
        <p:spPr>
          <a:xfrm>
            <a:off x="928996" y="4497264"/>
            <a:ext cx="23892" cy="739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35DB42C1-EAF3-488B-9971-C3C87C43D4C8}"/>
              </a:ext>
            </a:extLst>
          </p:cNvPr>
          <p:cNvCxnSpPr>
            <a:cxnSpLocks/>
            <a:stCxn id="231" idx="7"/>
            <a:endCxn id="236" idx="3"/>
          </p:cNvCxnSpPr>
          <p:nvPr/>
        </p:nvCxnSpPr>
        <p:spPr>
          <a:xfrm flipV="1">
            <a:off x="2099476" y="4271784"/>
            <a:ext cx="481045" cy="5126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>
            <a:extLst>
              <a:ext uri="{FF2B5EF4-FFF2-40B4-BE49-F238E27FC236}">
                <a16:creationId xmlns:a16="http://schemas.microsoft.com/office/drawing/2014/main" id="{0A1ABD4D-AD8B-4375-86CA-1152F45ECBC6}"/>
              </a:ext>
            </a:extLst>
          </p:cNvPr>
          <p:cNvCxnSpPr>
            <a:cxnSpLocks/>
            <a:stCxn id="231" idx="2"/>
            <a:endCxn id="232" idx="6"/>
          </p:cNvCxnSpPr>
          <p:nvPr/>
        </p:nvCxnSpPr>
        <p:spPr>
          <a:xfrm flipH="1">
            <a:off x="1043465" y="4848502"/>
            <a:ext cx="901386" cy="47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AD688958-070B-41D0-B3FE-C900EA4034AB}"/>
              </a:ext>
            </a:extLst>
          </p:cNvPr>
          <p:cNvSpPr/>
          <p:nvPr/>
        </p:nvSpPr>
        <p:spPr>
          <a:xfrm>
            <a:off x="447219" y="5349029"/>
            <a:ext cx="2330064" cy="587601"/>
          </a:xfrm>
          <a:custGeom>
            <a:avLst/>
            <a:gdLst>
              <a:gd name="connsiteX0" fmla="*/ 0 w 2352675"/>
              <a:gd name="connsiteY0" fmla="*/ 447675 h 563067"/>
              <a:gd name="connsiteX1" fmla="*/ 1504950 w 2352675"/>
              <a:gd name="connsiteY1" fmla="*/ 533400 h 563067"/>
              <a:gd name="connsiteX2" fmla="*/ 2352675 w 2352675"/>
              <a:gd name="connsiteY2" fmla="*/ 0 h 5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563067">
                <a:moveTo>
                  <a:pt x="0" y="447675"/>
                </a:moveTo>
                <a:cubicBezTo>
                  <a:pt x="556419" y="527843"/>
                  <a:pt x="1112838" y="608012"/>
                  <a:pt x="1504950" y="533400"/>
                </a:cubicBezTo>
                <a:cubicBezTo>
                  <a:pt x="1897062" y="458788"/>
                  <a:pt x="2208212" y="93663"/>
                  <a:pt x="2352675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8" name="直線コネクタ 247">
            <a:extLst>
              <a:ext uri="{FF2B5EF4-FFF2-40B4-BE49-F238E27FC236}">
                <a16:creationId xmlns:a16="http://schemas.microsoft.com/office/drawing/2014/main" id="{9790B33B-1DB2-4301-A1A7-D9D29F17B986}"/>
              </a:ext>
            </a:extLst>
          </p:cNvPr>
          <p:cNvCxnSpPr>
            <a:cxnSpLocks/>
            <a:stCxn id="246" idx="7"/>
            <a:endCxn id="232" idx="3"/>
          </p:cNvCxnSpPr>
          <p:nvPr/>
        </p:nvCxnSpPr>
        <p:spPr>
          <a:xfrm flipV="1">
            <a:off x="425588" y="5390935"/>
            <a:ext cx="463252" cy="323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>
            <a:extLst>
              <a:ext uri="{FF2B5EF4-FFF2-40B4-BE49-F238E27FC236}">
                <a16:creationId xmlns:a16="http://schemas.microsoft.com/office/drawing/2014/main" id="{1BD46890-B951-4268-9904-9D4257FD2CAA}"/>
              </a:ext>
            </a:extLst>
          </p:cNvPr>
          <p:cNvCxnSpPr>
            <a:cxnSpLocks/>
            <a:stCxn id="249" idx="5"/>
            <a:endCxn id="234" idx="1"/>
          </p:cNvCxnSpPr>
          <p:nvPr/>
        </p:nvCxnSpPr>
        <p:spPr>
          <a:xfrm>
            <a:off x="1470068" y="3734438"/>
            <a:ext cx="1272750" cy="1494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>
            <a:extLst>
              <a:ext uri="{FF2B5EF4-FFF2-40B4-BE49-F238E27FC236}">
                <a16:creationId xmlns:a16="http://schemas.microsoft.com/office/drawing/2014/main" id="{8071CE41-8DB2-4079-AD8C-2236E86456F0}"/>
              </a:ext>
            </a:extLst>
          </p:cNvPr>
          <p:cNvCxnSpPr>
            <a:cxnSpLocks/>
            <a:stCxn id="235" idx="5"/>
            <a:endCxn id="233" idx="1"/>
          </p:cNvCxnSpPr>
          <p:nvPr/>
        </p:nvCxnSpPr>
        <p:spPr>
          <a:xfrm>
            <a:off x="993043" y="4470734"/>
            <a:ext cx="647439" cy="103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>
            <a:extLst>
              <a:ext uri="{FF2B5EF4-FFF2-40B4-BE49-F238E27FC236}">
                <a16:creationId xmlns:a16="http://schemas.microsoft.com/office/drawing/2014/main" id="{2B260259-5575-4999-B1DF-576588643BBF}"/>
              </a:ext>
            </a:extLst>
          </p:cNvPr>
          <p:cNvCxnSpPr>
            <a:cxnSpLocks/>
            <a:stCxn id="249" idx="3"/>
            <a:endCxn id="235" idx="0"/>
          </p:cNvCxnSpPr>
          <p:nvPr/>
        </p:nvCxnSpPr>
        <p:spPr>
          <a:xfrm flipH="1">
            <a:off x="928996" y="3734438"/>
            <a:ext cx="412977" cy="581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0DA03365-CDE2-41AB-82B2-3B168F621DA1}"/>
              </a:ext>
            </a:extLst>
          </p:cNvPr>
          <p:cNvCxnSpPr>
            <a:cxnSpLocks/>
            <a:stCxn id="249" idx="6"/>
            <a:endCxn id="236" idx="1"/>
          </p:cNvCxnSpPr>
          <p:nvPr/>
        </p:nvCxnSpPr>
        <p:spPr>
          <a:xfrm>
            <a:off x="1496598" y="3670391"/>
            <a:ext cx="1083923" cy="473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>
            <a:extLst>
              <a:ext uri="{FF2B5EF4-FFF2-40B4-BE49-F238E27FC236}">
                <a16:creationId xmlns:a16="http://schemas.microsoft.com/office/drawing/2014/main" id="{A93DC5B3-9723-4571-B1EA-74B8116554B8}"/>
              </a:ext>
            </a:extLst>
          </p:cNvPr>
          <p:cNvCxnSpPr>
            <a:cxnSpLocks/>
            <a:stCxn id="246" idx="0"/>
            <a:endCxn id="235" idx="3"/>
          </p:cNvCxnSpPr>
          <p:nvPr/>
        </p:nvCxnSpPr>
        <p:spPr>
          <a:xfrm flipV="1">
            <a:off x="361541" y="4470734"/>
            <a:ext cx="503407" cy="1217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>
            <a:extLst>
              <a:ext uri="{FF2B5EF4-FFF2-40B4-BE49-F238E27FC236}">
                <a16:creationId xmlns:a16="http://schemas.microsoft.com/office/drawing/2014/main" id="{44401810-5866-430B-93AD-A9EE0D9E7402}"/>
              </a:ext>
            </a:extLst>
          </p:cNvPr>
          <p:cNvCxnSpPr>
            <a:cxnSpLocks/>
            <a:stCxn id="257" idx="5"/>
            <a:endCxn id="256" idx="0"/>
          </p:cNvCxnSpPr>
          <p:nvPr/>
        </p:nvCxnSpPr>
        <p:spPr>
          <a:xfrm>
            <a:off x="2301695" y="3473779"/>
            <a:ext cx="1435488" cy="2027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>
            <a:extLst>
              <a:ext uri="{FF2B5EF4-FFF2-40B4-BE49-F238E27FC236}">
                <a16:creationId xmlns:a16="http://schemas.microsoft.com/office/drawing/2014/main" id="{2B2C11B6-376C-4334-9F9F-F4C298D99BC2}"/>
              </a:ext>
            </a:extLst>
          </p:cNvPr>
          <p:cNvCxnSpPr>
            <a:cxnSpLocks/>
            <a:stCxn id="257" idx="6"/>
            <a:endCxn id="260" idx="1"/>
          </p:cNvCxnSpPr>
          <p:nvPr/>
        </p:nvCxnSpPr>
        <p:spPr>
          <a:xfrm>
            <a:off x="2328225" y="3409732"/>
            <a:ext cx="754198" cy="304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>
            <a:extLst>
              <a:ext uri="{FF2B5EF4-FFF2-40B4-BE49-F238E27FC236}">
                <a16:creationId xmlns:a16="http://schemas.microsoft.com/office/drawing/2014/main" id="{45E4A0DD-B69F-4A03-BFDB-24966BFD589F}"/>
              </a:ext>
            </a:extLst>
          </p:cNvPr>
          <p:cNvCxnSpPr>
            <a:cxnSpLocks/>
            <a:stCxn id="255" idx="1"/>
            <a:endCxn id="260" idx="5"/>
          </p:cNvCxnSpPr>
          <p:nvPr/>
        </p:nvCxnSpPr>
        <p:spPr>
          <a:xfrm flipH="1" flipV="1">
            <a:off x="3210518" y="3842126"/>
            <a:ext cx="405022" cy="35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8A3B036C-EF8C-477F-B79B-FD20CB0ADB89}"/>
              </a:ext>
            </a:extLst>
          </p:cNvPr>
          <p:cNvCxnSpPr>
            <a:cxnSpLocks/>
            <a:stCxn id="255" idx="4"/>
            <a:endCxn id="256" idx="0"/>
          </p:cNvCxnSpPr>
          <p:nvPr/>
        </p:nvCxnSpPr>
        <p:spPr>
          <a:xfrm>
            <a:off x="3679588" y="4350023"/>
            <a:ext cx="57595" cy="1150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>
            <a:extLst>
              <a:ext uri="{FF2B5EF4-FFF2-40B4-BE49-F238E27FC236}">
                <a16:creationId xmlns:a16="http://schemas.microsoft.com/office/drawing/2014/main" id="{BC336340-49FB-4D97-A348-84C3643B85B2}"/>
              </a:ext>
            </a:extLst>
          </p:cNvPr>
          <p:cNvCxnSpPr>
            <a:cxnSpLocks/>
            <a:stCxn id="255" idx="3"/>
            <a:endCxn id="234" idx="7"/>
          </p:cNvCxnSpPr>
          <p:nvPr/>
        </p:nvCxnSpPr>
        <p:spPr>
          <a:xfrm flipH="1">
            <a:off x="2870913" y="4323493"/>
            <a:ext cx="744627" cy="90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>
            <a:extLst>
              <a:ext uri="{FF2B5EF4-FFF2-40B4-BE49-F238E27FC236}">
                <a16:creationId xmlns:a16="http://schemas.microsoft.com/office/drawing/2014/main" id="{F59AA2FB-314A-44D1-9CD7-AB567CC09620}"/>
              </a:ext>
            </a:extLst>
          </p:cNvPr>
          <p:cNvCxnSpPr>
            <a:cxnSpLocks/>
            <a:stCxn id="260" idx="4"/>
            <a:endCxn id="234" idx="0"/>
          </p:cNvCxnSpPr>
          <p:nvPr/>
        </p:nvCxnSpPr>
        <p:spPr>
          <a:xfrm flipH="1">
            <a:off x="2806866" y="3868656"/>
            <a:ext cx="339605" cy="1333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ADC05CFE-63B0-4F50-94C8-BB03BB161199}"/>
              </a:ext>
            </a:extLst>
          </p:cNvPr>
          <p:cNvCxnSpPr>
            <a:cxnSpLocks/>
            <a:stCxn id="260" idx="3"/>
            <a:endCxn id="236" idx="7"/>
          </p:cNvCxnSpPr>
          <p:nvPr/>
        </p:nvCxnSpPr>
        <p:spPr>
          <a:xfrm flipH="1">
            <a:off x="2708616" y="3842126"/>
            <a:ext cx="373807" cy="30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>
            <a:extLst>
              <a:ext uri="{FF2B5EF4-FFF2-40B4-BE49-F238E27FC236}">
                <a16:creationId xmlns:a16="http://schemas.microsoft.com/office/drawing/2014/main" id="{714253C7-A697-48B2-B45F-FE7486DCA486}"/>
              </a:ext>
            </a:extLst>
          </p:cNvPr>
          <p:cNvCxnSpPr>
            <a:cxnSpLocks/>
            <a:stCxn id="249" idx="7"/>
            <a:endCxn id="257" idx="2"/>
          </p:cNvCxnSpPr>
          <p:nvPr/>
        </p:nvCxnSpPr>
        <p:spPr>
          <a:xfrm flipV="1">
            <a:off x="1470068" y="3409732"/>
            <a:ext cx="677002" cy="196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>
            <a:extLst>
              <a:ext uri="{FF2B5EF4-FFF2-40B4-BE49-F238E27FC236}">
                <a16:creationId xmlns:a16="http://schemas.microsoft.com/office/drawing/2014/main" id="{C9D6DD99-FF34-4187-AFA8-5450BDEE3A93}"/>
              </a:ext>
            </a:extLst>
          </p:cNvPr>
          <p:cNvCxnSpPr>
            <a:cxnSpLocks/>
            <a:stCxn id="256" idx="2"/>
          </p:cNvCxnSpPr>
          <p:nvPr/>
        </p:nvCxnSpPr>
        <p:spPr>
          <a:xfrm flipH="1" flipV="1">
            <a:off x="2862963" y="5330188"/>
            <a:ext cx="783642" cy="26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>
            <a:extLst>
              <a:ext uri="{FF2B5EF4-FFF2-40B4-BE49-F238E27FC236}">
                <a16:creationId xmlns:a16="http://schemas.microsoft.com/office/drawing/2014/main" id="{9B3DF8AD-69E1-420B-9447-830ADDB7722B}"/>
              </a:ext>
            </a:extLst>
          </p:cNvPr>
          <p:cNvCxnSpPr>
            <a:cxnSpLocks/>
            <a:stCxn id="249" idx="4"/>
            <a:endCxn id="233" idx="0"/>
          </p:cNvCxnSpPr>
          <p:nvPr/>
        </p:nvCxnSpPr>
        <p:spPr>
          <a:xfrm>
            <a:off x="1406021" y="3760968"/>
            <a:ext cx="298509" cy="1719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楕円 230">
            <a:extLst>
              <a:ext uri="{FF2B5EF4-FFF2-40B4-BE49-F238E27FC236}">
                <a16:creationId xmlns:a16="http://schemas.microsoft.com/office/drawing/2014/main" id="{449FA13D-8940-4D56-AA13-4E8812E0179D}"/>
              </a:ext>
            </a:extLst>
          </p:cNvPr>
          <p:cNvSpPr/>
          <p:nvPr/>
        </p:nvSpPr>
        <p:spPr>
          <a:xfrm>
            <a:off x="1944851" y="4757924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2" name="楕円 231">
            <a:extLst>
              <a:ext uri="{FF2B5EF4-FFF2-40B4-BE49-F238E27FC236}">
                <a16:creationId xmlns:a16="http://schemas.microsoft.com/office/drawing/2014/main" id="{868BF35C-6E22-44F7-A5F5-168982470141}"/>
              </a:ext>
            </a:extLst>
          </p:cNvPr>
          <p:cNvSpPr/>
          <p:nvPr/>
        </p:nvSpPr>
        <p:spPr>
          <a:xfrm>
            <a:off x="862310" y="5236310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楕円 232">
            <a:extLst>
              <a:ext uri="{FF2B5EF4-FFF2-40B4-BE49-F238E27FC236}">
                <a16:creationId xmlns:a16="http://schemas.microsoft.com/office/drawing/2014/main" id="{6B405E8C-6835-402B-A77C-F3FA0F02D7D0}"/>
              </a:ext>
            </a:extLst>
          </p:cNvPr>
          <p:cNvSpPr/>
          <p:nvPr/>
        </p:nvSpPr>
        <p:spPr>
          <a:xfrm>
            <a:off x="1613952" y="5480417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4" name="楕円 233">
            <a:extLst>
              <a:ext uri="{FF2B5EF4-FFF2-40B4-BE49-F238E27FC236}">
                <a16:creationId xmlns:a16="http://schemas.microsoft.com/office/drawing/2014/main" id="{2CB0FE25-6C5F-4A06-BB74-4CF344A2B6FD}"/>
              </a:ext>
            </a:extLst>
          </p:cNvPr>
          <p:cNvSpPr/>
          <p:nvPr/>
        </p:nvSpPr>
        <p:spPr>
          <a:xfrm>
            <a:off x="2716288" y="5202092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5" name="楕円 234">
            <a:extLst>
              <a:ext uri="{FF2B5EF4-FFF2-40B4-BE49-F238E27FC236}">
                <a16:creationId xmlns:a16="http://schemas.microsoft.com/office/drawing/2014/main" id="{70AF8CB4-019C-4FEC-84EA-F29794F202B8}"/>
              </a:ext>
            </a:extLst>
          </p:cNvPr>
          <p:cNvSpPr/>
          <p:nvPr/>
        </p:nvSpPr>
        <p:spPr>
          <a:xfrm>
            <a:off x="838418" y="4316109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6" name="楕円 235">
            <a:extLst>
              <a:ext uri="{FF2B5EF4-FFF2-40B4-BE49-F238E27FC236}">
                <a16:creationId xmlns:a16="http://schemas.microsoft.com/office/drawing/2014/main" id="{74C51849-7E61-4697-A1DF-00B418FE1CB4}"/>
              </a:ext>
            </a:extLst>
          </p:cNvPr>
          <p:cNvSpPr/>
          <p:nvPr/>
        </p:nvSpPr>
        <p:spPr>
          <a:xfrm>
            <a:off x="2553991" y="4117159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4D7D8720-CFFC-4244-AA64-10EC37B4A079}"/>
              </a:ext>
            </a:extLst>
          </p:cNvPr>
          <p:cNvSpPr/>
          <p:nvPr/>
        </p:nvSpPr>
        <p:spPr>
          <a:xfrm>
            <a:off x="270963" y="5688102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9" name="楕円 248">
            <a:extLst>
              <a:ext uri="{FF2B5EF4-FFF2-40B4-BE49-F238E27FC236}">
                <a16:creationId xmlns:a16="http://schemas.microsoft.com/office/drawing/2014/main" id="{1F854197-16CB-43C5-80F2-F067E982D3B6}"/>
              </a:ext>
            </a:extLst>
          </p:cNvPr>
          <p:cNvSpPr/>
          <p:nvPr/>
        </p:nvSpPr>
        <p:spPr>
          <a:xfrm>
            <a:off x="1315443" y="3579813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5" name="楕円 254">
            <a:extLst>
              <a:ext uri="{FF2B5EF4-FFF2-40B4-BE49-F238E27FC236}">
                <a16:creationId xmlns:a16="http://schemas.microsoft.com/office/drawing/2014/main" id="{F2B6A285-4384-4BC4-8E6A-BEC37BD1B64D}"/>
              </a:ext>
            </a:extLst>
          </p:cNvPr>
          <p:cNvSpPr/>
          <p:nvPr/>
        </p:nvSpPr>
        <p:spPr>
          <a:xfrm>
            <a:off x="3589010" y="4168868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6" name="楕円 255">
            <a:extLst>
              <a:ext uri="{FF2B5EF4-FFF2-40B4-BE49-F238E27FC236}">
                <a16:creationId xmlns:a16="http://schemas.microsoft.com/office/drawing/2014/main" id="{8B938221-BFE9-4B8C-A7BE-31BD5D6F0A4D}"/>
              </a:ext>
            </a:extLst>
          </p:cNvPr>
          <p:cNvSpPr/>
          <p:nvPr/>
        </p:nvSpPr>
        <p:spPr>
          <a:xfrm>
            <a:off x="3646605" y="5500780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7" name="楕円 256">
            <a:extLst>
              <a:ext uri="{FF2B5EF4-FFF2-40B4-BE49-F238E27FC236}">
                <a16:creationId xmlns:a16="http://schemas.microsoft.com/office/drawing/2014/main" id="{4C4E6530-75D5-438F-85E3-01E7B0F96E49}"/>
              </a:ext>
            </a:extLst>
          </p:cNvPr>
          <p:cNvSpPr/>
          <p:nvPr/>
        </p:nvSpPr>
        <p:spPr>
          <a:xfrm>
            <a:off x="2147070" y="3319154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0" name="楕円 259">
            <a:extLst>
              <a:ext uri="{FF2B5EF4-FFF2-40B4-BE49-F238E27FC236}">
                <a16:creationId xmlns:a16="http://schemas.microsoft.com/office/drawing/2014/main" id="{B4872490-EFBB-4608-B83D-F6575DFC16AC}"/>
              </a:ext>
            </a:extLst>
          </p:cNvPr>
          <p:cNvSpPr/>
          <p:nvPr/>
        </p:nvSpPr>
        <p:spPr>
          <a:xfrm>
            <a:off x="3055893" y="3687501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FBC339C8-EE2A-4521-87E6-DD030B8BE199}"/>
              </a:ext>
            </a:extLst>
          </p:cNvPr>
          <p:cNvCxnSpPr>
            <a:cxnSpLocks/>
            <a:stCxn id="235" idx="5"/>
            <a:endCxn id="231" idx="1"/>
          </p:cNvCxnSpPr>
          <p:nvPr/>
        </p:nvCxnSpPr>
        <p:spPr>
          <a:xfrm>
            <a:off x="993043" y="4470734"/>
            <a:ext cx="978338" cy="31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A43B19DD-4C6D-468F-9B91-E12C3EBB2A89}"/>
              </a:ext>
            </a:extLst>
          </p:cNvPr>
          <p:cNvCxnSpPr>
            <a:cxnSpLocks/>
            <a:stCxn id="234" idx="3"/>
            <a:endCxn id="233" idx="6"/>
          </p:cNvCxnSpPr>
          <p:nvPr/>
        </p:nvCxnSpPr>
        <p:spPr>
          <a:xfrm flipH="1">
            <a:off x="1795107" y="5356717"/>
            <a:ext cx="947711" cy="214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E468397C-3875-4574-9AF0-E5B6ACDACE8B}"/>
              </a:ext>
            </a:extLst>
          </p:cNvPr>
          <p:cNvCxnSpPr>
            <a:cxnSpLocks/>
            <a:stCxn id="146" idx="5"/>
            <a:endCxn id="148" idx="2"/>
          </p:cNvCxnSpPr>
          <p:nvPr/>
        </p:nvCxnSpPr>
        <p:spPr>
          <a:xfrm>
            <a:off x="5066925" y="5390935"/>
            <a:ext cx="597017" cy="18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FB2BE264-56A0-4FC1-9B7B-F7E19BBABAC5}"/>
              </a:ext>
            </a:extLst>
          </p:cNvPr>
          <p:cNvCxnSpPr>
            <a:cxnSpLocks/>
            <a:stCxn id="145" idx="3"/>
            <a:endCxn id="148" idx="7"/>
          </p:cNvCxnSpPr>
          <p:nvPr/>
        </p:nvCxnSpPr>
        <p:spPr>
          <a:xfrm flipH="1">
            <a:off x="5818567" y="4912549"/>
            <a:ext cx="202804" cy="594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43A70E1D-51F7-4A76-BEE6-5C093F01651E}"/>
              </a:ext>
            </a:extLst>
          </p:cNvPr>
          <p:cNvCxnSpPr>
            <a:cxnSpLocks/>
            <a:stCxn id="150" idx="5"/>
            <a:endCxn id="145" idx="1"/>
          </p:cNvCxnSpPr>
          <p:nvPr/>
        </p:nvCxnSpPr>
        <p:spPr>
          <a:xfrm>
            <a:off x="5043033" y="4470734"/>
            <a:ext cx="978338" cy="31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B87447C8-6477-4E90-8588-CF9E159D70F0}"/>
              </a:ext>
            </a:extLst>
          </p:cNvPr>
          <p:cNvCxnSpPr>
            <a:cxnSpLocks/>
            <a:stCxn id="165" idx="7"/>
            <a:endCxn id="146" idx="3"/>
          </p:cNvCxnSpPr>
          <p:nvPr/>
        </p:nvCxnSpPr>
        <p:spPr>
          <a:xfrm flipV="1">
            <a:off x="4475578" y="5390935"/>
            <a:ext cx="463252" cy="323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>
            <a:extLst>
              <a:ext uri="{FF2B5EF4-FFF2-40B4-BE49-F238E27FC236}">
                <a16:creationId xmlns:a16="http://schemas.microsoft.com/office/drawing/2014/main" id="{623648C4-6BEF-4BAD-9F8E-F51C6F3CBBAA}"/>
              </a:ext>
            </a:extLst>
          </p:cNvPr>
          <p:cNvCxnSpPr>
            <a:cxnSpLocks/>
            <a:stCxn id="168" idx="6"/>
            <a:endCxn id="152" idx="1"/>
          </p:cNvCxnSpPr>
          <p:nvPr/>
        </p:nvCxnSpPr>
        <p:spPr>
          <a:xfrm>
            <a:off x="5546588" y="3670391"/>
            <a:ext cx="1083923" cy="473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637A1D1A-A516-4B83-A7E2-9F17CC31263F}"/>
              </a:ext>
            </a:extLst>
          </p:cNvPr>
          <p:cNvCxnSpPr>
            <a:cxnSpLocks/>
            <a:stCxn id="165" idx="0"/>
            <a:endCxn id="150" idx="3"/>
          </p:cNvCxnSpPr>
          <p:nvPr/>
        </p:nvCxnSpPr>
        <p:spPr>
          <a:xfrm flipV="1">
            <a:off x="4411531" y="4470734"/>
            <a:ext cx="503407" cy="1217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F0534FD6-3A67-41F6-98A0-6BBCE9AA2FFE}"/>
              </a:ext>
            </a:extLst>
          </p:cNvPr>
          <p:cNvCxnSpPr>
            <a:cxnSpLocks/>
            <a:stCxn id="179" idx="6"/>
            <a:endCxn id="183" idx="1"/>
          </p:cNvCxnSpPr>
          <p:nvPr/>
        </p:nvCxnSpPr>
        <p:spPr>
          <a:xfrm>
            <a:off x="6378215" y="3409732"/>
            <a:ext cx="754198" cy="304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>
            <a:extLst>
              <a:ext uri="{FF2B5EF4-FFF2-40B4-BE49-F238E27FC236}">
                <a16:creationId xmlns:a16="http://schemas.microsoft.com/office/drawing/2014/main" id="{6A9BBD84-2204-4D08-8095-BE7FF0C17A0A}"/>
              </a:ext>
            </a:extLst>
          </p:cNvPr>
          <p:cNvCxnSpPr>
            <a:cxnSpLocks/>
            <a:stCxn id="176" idx="4"/>
            <a:endCxn id="177" idx="0"/>
          </p:cNvCxnSpPr>
          <p:nvPr/>
        </p:nvCxnSpPr>
        <p:spPr>
          <a:xfrm>
            <a:off x="7729578" y="4350023"/>
            <a:ext cx="57595" cy="1150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F518056C-E2E2-48B1-B89E-5C3FFCB15F5D}"/>
              </a:ext>
            </a:extLst>
          </p:cNvPr>
          <p:cNvCxnSpPr>
            <a:cxnSpLocks/>
            <a:stCxn id="176" idx="3"/>
            <a:endCxn id="149" idx="7"/>
          </p:cNvCxnSpPr>
          <p:nvPr/>
        </p:nvCxnSpPr>
        <p:spPr>
          <a:xfrm flipH="1">
            <a:off x="6920903" y="4323493"/>
            <a:ext cx="744627" cy="90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C95105BB-4790-4FE1-8DB9-9C7AFAFA0252}"/>
              </a:ext>
            </a:extLst>
          </p:cNvPr>
          <p:cNvCxnSpPr>
            <a:cxnSpLocks/>
            <a:stCxn id="183" idx="3"/>
            <a:endCxn id="152" idx="7"/>
          </p:cNvCxnSpPr>
          <p:nvPr/>
        </p:nvCxnSpPr>
        <p:spPr>
          <a:xfrm flipH="1">
            <a:off x="6758606" y="3842126"/>
            <a:ext cx="373807" cy="30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>
            <a:extLst>
              <a:ext uri="{FF2B5EF4-FFF2-40B4-BE49-F238E27FC236}">
                <a16:creationId xmlns:a16="http://schemas.microsoft.com/office/drawing/2014/main" id="{04AB82C2-A837-4546-94C1-8C28A0C69F33}"/>
              </a:ext>
            </a:extLst>
          </p:cNvPr>
          <p:cNvCxnSpPr>
            <a:cxnSpLocks/>
            <a:stCxn id="168" idx="7"/>
            <a:endCxn id="179" idx="2"/>
          </p:cNvCxnSpPr>
          <p:nvPr/>
        </p:nvCxnSpPr>
        <p:spPr>
          <a:xfrm flipV="1">
            <a:off x="5520058" y="3409732"/>
            <a:ext cx="677002" cy="196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D1BD1986-BE74-411F-8D94-0FF30C4CCE88}"/>
              </a:ext>
            </a:extLst>
          </p:cNvPr>
          <p:cNvCxnSpPr>
            <a:cxnSpLocks/>
            <a:stCxn id="177" idx="2"/>
          </p:cNvCxnSpPr>
          <p:nvPr/>
        </p:nvCxnSpPr>
        <p:spPr>
          <a:xfrm flipH="1" flipV="1">
            <a:off x="6912953" y="5330188"/>
            <a:ext cx="783642" cy="26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楕円 144">
            <a:extLst>
              <a:ext uri="{FF2B5EF4-FFF2-40B4-BE49-F238E27FC236}">
                <a16:creationId xmlns:a16="http://schemas.microsoft.com/office/drawing/2014/main" id="{8C3F931A-A6A2-48E8-9326-5C47EA8900EE}"/>
              </a:ext>
            </a:extLst>
          </p:cNvPr>
          <p:cNvSpPr/>
          <p:nvPr/>
        </p:nvSpPr>
        <p:spPr>
          <a:xfrm>
            <a:off x="5994841" y="4757924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楕円 145">
            <a:extLst>
              <a:ext uri="{FF2B5EF4-FFF2-40B4-BE49-F238E27FC236}">
                <a16:creationId xmlns:a16="http://schemas.microsoft.com/office/drawing/2014/main" id="{3CD94399-B994-42F1-A3E0-5A713008D56E}"/>
              </a:ext>
            </a:extLst>
          </p:cNvPr>
          <p:cNvSpPr/>
          <p:nvPr/>
        </p:nvSpPr>
        <p:spPr>
          <a:xfrm>
            <a:off x="4912300" y="5236310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8" name="楕円 147">
            <a:extLst>
              <a:ext uri="{FF2B5EF4-FFF2-40B4-BE49-F238E27FC236}">
                <a16:creationId xmlns:a16="http://schemas.microsoft.com/office/drawing/2014/main" id="{1057889E-515C-4DB8-A481-524EFE9D1827}"/>
              </a:ext>
            </a:extLst>
          </p:cNvPr>
          <p:cNvSpPr/>
          <p:nvPr/>
        </p:nvSpPr>
        <p:spPr>
          <a:xfrm>
            <a:off x="5663942" y="5480417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9" name="楕円 148">
            <a:extLst>
              <a:ext uri="{FF2B5EF4-FFF2-40B4-BE49-F238E27FC236}">
                <a16:creationId xmlns:a16="http://schemas.microsoft.com/office/drawing/2014/main" id="{9AFC3CBC-636C-4B7A-8CED-0B78BA1E193E}"/>
              </a:ext>
            </a:extLst>
          </p:cNvPr>
          <p:cNvSpPr/>
          <p:nvPr/>
        </p:nvSpPr>
        <p:spPr>
          <a:xfrm>
            <a:off x="6766278" y="5202092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F1873377-5AE2-4649-8C49-6046FD5A1122}"/>
              </a:ext>
            </a:extLst>
          </p:cNvPr>
          <p:cNvSpPr/>
          <p:nvPr/>
        </p:nvSpPr>
        <p:spPr>
          <a:xfrm>
            <a:off x="4888408" y="4316109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2" name="楕円 151">
            <a:extLst>
              <a:ext uri="{FF2B5EF4-FFF2-40B4-BE49-F238E27FC236}">
                <a16:creationId xmlns:a16="http://schemas.microsoft.com/office/drawing/2014/main" id="{9CDBD9B6-20B4-4A85-AB08-90FF221B3054}"/>
              </a:ext>
            </a:extLst>
          </p:cNvPr>
          <p:cNvSpPr/>
          <p:nvPr/>
        </p:nvSpPr>
        <p:spPr>
          <a:xfrm>
            <a:off x="6603981" y="4117159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5" name="楕円 164">
            <a:extLst>
              <a:ext uri="{FF2B5EF4-FFF2-40B4-BE49-F238E27FC236}">
                <a16:creationId xmlns:a16="http://schemas.microsoft.com/office/drawing/2014/main" id="{EAEB683E-C202-4553-ADCC-99387A317CA9}"/>
              </a:ext>
            </a:extLst>
          </p:cNvPr>
          <p:cNvSpPr/>
          <p:nvPr/>
        </p:nvSpPr>
        <p:spPr>
          <a:xfrm>
            <a:off x="4320953" y="5688102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8" name="楕円 167">
            <a:extLst>
              <a:ext uri="{FF2B5EF4-FFF2-40B4-BE49-F238E27FC236}">
                <a16:creationId xmlns:a16="http://schemas.microsoft.com/office/drawing/2014/main" id="{3F47FC05-B4C9-4853-A689-226FB1701925}"/>
              </a:ext>
            </a:extLst>
          </p:cNvPr>
          <p:cNvSpPr/>
          <p:nvPr/>
        </p:nvSpPr>
        <p:spPr>
          <a:xfrm>
            <a:off x="5365433" y="3579813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6" name="楕円 175">
            <a:extLst>
              <a:ext uri="{FF2B5EF4-FFF2-40B4-BE49-F238E27FC236}">
                <a16:creationId xmlns:a16="http://schemas.microsoft.com/office/drawing/2014/main" id="{80C41966-D5CF-4CD6-AA76-A3DA04B073BC}"/>
              </a:ext>
            </a:extLst>
          </p:cNvPr>
          <p:cNvSpPr/>
          <p:nvPr/>
        </p:nvSpPr>
        <p:spPr>
          <a:xfrm>
            <a:off x="7639000" y="4168868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7" name="楕円 176">
            <a:extLst>
              <a:ext uri="{FF2B5EF4-FFF2-40B4-BE49-F238E27FC236}">
                <a16:creationId xmlns:a16="http://schemas.microsoft.com/office/drawing/2014/main" id="{037427F1-C2DB-4A62-BC2D-E4A364EB0C25}"/>
              </a:ext>
            </a:extLst>
          </p:cNvPr>
          <p:cNvSpPr/>
          <p:nvPr/>
        </p:nvSpPr>
        <p:spPr>
          <a:xfrm>
            <a:off x="7696595" y="5500780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" name="楕円 178">
            <a:extLst>
              <a:ext uri="{FF2B5EF4-FFF2-40B4-BE49-F238E27FC236}">
                <a16:creationId xmlns:a16="http://schemas.microsoft.com/office/drawing/2014/main" id="{579A800D-81D6-4AE2-B5CF-B65CE64ACE94}"/>
              </a:ext>
            </a:extLst>
          </p:cNvPr>
          <p:cNvSpPr/>
          <p:nvPr/>
        </p:nvSpPr>
        <p:spPr>
          <a:xfrm>
            <a:off x="6197060" y="3319154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A0918116-832A-4017-9CCE-7E84EFE34D3F}"/>
              </a:ext>
            </a:extLst>
          </p:cNvPr>
          <p:cNvSpPr/>
          <p:nvPr/>
        </p:nvSpPr>
        <p:spPr>
          <a:xfrm>
            <a:off x="7105883" y="3687501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FECF035A-3000-4B3F-9F4B-D2E01B8DBBF9}"/>
              </a:ext>
            </a:extLst>
          </p:cNvPr>
          <p:cNvSpPr/>
          <p:nvPr/>
        </p:nvSpPr>
        <p:spPr>
          <a:xfrm>
            <a:off x="9938975" y="4757924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1B6FC250-69FC-47B7-92EF-EB9CF7DD5A0D}"/>
              </a:ext>
            </a:extLst>
          </p:cNvPr>
          <p:cNvSpPr/>
          <p:nvPr/>
        </p:nvSpPr>
        <p:spPr>
          <a:xfrm>
            <a:off x="8856434" y="5236310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2C1F155B-8C34-4D83-86C8-D3005E38FFCF}"/>
              </a:ext>
            </a:extLst>
          </p:cNvPr>
          <p:cNvSpPr/>
          <p:nvPr/>
        </p:nvSpPr>
        <p:spPr>
          <a:xfrm>
            <a:off x="9608076" y="5480417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BC5C526E-0700-4DA4-820A-FCC7C7E77F20}"/>
              </a:ext>
            </a:extLst>
          </p:cNvPr>
          <p:cNvSpPr/>
          <p:nvPr/>
        </p:nvSpPr>
        <p:spPr>
          <a:xfrm>
            <a:off x="10710412" y="5202092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D2443F89-972B-4E7A-B799-88A33B638734}"/>
              </a:ext>
            </a:extLst>
          </p:cNvPr>
          <p:cNvSpPr/>
          <p:nvPr/>
        </p:nvSpPr>
        <p:spPr>
          <a:xfrm>
            <a:off x="8832542" y="4316109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B2F1547F-9CBE-4C4A-880F-DEEFC14D12AE}"/>
              </a:ext>
            </a:extLst>
          </p:cNvPr>
          <p:cNvSpPr/>
          <p:nvPr/>
        </p:nvSpPr>
        <p:spPr>
          <a:xfrm>
            <a:off x="10548115" y="4117159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2CE5C902-A29D-42F1-B953-A254DA97DD03}"/>
              </a:ext>
            </a:extLst>
          </p:cNvPr>
          <p:cNvSpPr/>
          <p:nvPr/>
        </p:nvSpPr>
        <p:spPr>
          <a:xfrm>
            <a:off x="8265087" y="5688102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楕円 130">
            <a:extLst>
              <a:ext uri="{FF2B5EF4-FFF2-40B4-BE49-F238E27FC236}">
                <a16:creationId xmlns:a16="http://schemas.microsoft.com/office/drawing/2014/main" id="{9F056C60-FEEF-403C-AAD9-1BFD76478D68}"/>
              </a:ext>
            </a:extLst>
          </p:cNvPr>
          <p:cNvSpPr/>
          <p:nvPr/>
        </p:nvSpPr>
        <p:spPr>
          <a:xfrm>
            <a:off x="9309567" y="3579813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楕円 138">
            <a:extLst>
              <a:ext uri="{FF2B5EF4-FFF2-40B4-BE49-F238E27FC236}">
                <a16:creationId xmlns:a16="http://schemas.microsoft.com/office/drawing/2014/main" id="{2442E41E-F096-4738-8FF3-7F22F94FB5D4}"/>
              </a:ext>
            </a:extLst>
          </p:cNvPr>
          <p:cNvSpPr/>
          <p:nvPr/>
        </p:nvSpPr>
        <p:spPr>
          <a:xfrm>
            <a:off x="11583134" y="4168868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楕円 139">
            <a:extLst>
              <a:ext uri="{FF2B5EF4-FFF2-40B4-BE49-F238E27FC236}">
                <a16:creationId xmlns:a16="http://schemas.microsoft.com/office/drawing/2014/main" id="{A9F76B0E-F2E8-4597-B954-4A5289C2F6CA}"/>
              </a:ext>
            </a:extLst>
          </p:cNvPr>
          <p:cNvSpPr/>
          <p:nvPr/>
        </p:nvSpPr>
        <p:spPr>
          <a:xfrm>
            <a:off x="11640729" y="5500780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楕円 140">
            <a:extLst>
              <a:ext uri="{FF2B5EF4-FFF2-40B4-BE49-F238E27FC236}">
                <a16:creationId xmlns:a16="http://schemas.microsoft.com/office/drawing/2014/main" id="{444F71C3-4993-4970-A3A2-F03A7F7F3761}"/>
              </a:ext>
            </a:extLst>
          </p:cNvPr>
          <p:cNvSpPr/>
          <p:nvPr/>
        </p:nvSpPr>
        <p:spPr>
          <a:xfrm>
            <a:off x="10141194" y="3319154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4" name="楕円 143">
            <a:extLst>
              <a:ext uri="{FF2B5EF4-FFF2-40B4-BE49-F238E27FC236}">
                <a16:creationId xmlns:a16="http://schemas.microsoft.com/office/drawing/2014/main" id="{E8F83122-B175-44A2-94B5-229C969BF004}"/>
              </a:ext>
            </a:extLst>
          </p:cNvPr>
          <p:cNvSpPr/>
          <p:nvPr/>
        </p:nvSpPr>
        <p:spPr>
          <a:xfrm>
            <a:off x="11050017" y="3687501"/>
            <a:ext cx="181155" cy="18115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8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6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39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0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0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0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2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2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3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3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4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5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5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5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6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7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8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9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9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49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0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0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1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1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2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3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3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3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4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4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5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5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5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3020"/>
                                      </p:to>
                                    </p:animClr>
                                    <p:set>
                                      <p:cBhvr>
                                        <p:cTn id="56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0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0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1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2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4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5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5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8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8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6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70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  <p:set>
                                      <p:cBhvr>
                                        <p:cTn id="70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0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2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3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66" grpId="0" animBg="1"/>
      <p:bldP spid="247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46" grpId="0" animBg="1"/>
      <p:bldP spid="249" grpId="0" animBg="1"/>
      <p:bldP spid="255" grpId="0" animBg="1"/>
      <p:bldP spid="256" grpId="0" animBg="1"/>
      <p:bldP spid="257" grpId="0" animBg="1"/>
      <p:bldP spid="260" grpId="0" animBg="1"/>
      <p:bldP spid="145" grpId="0" animBg="1"/>
      <p:bldP spid="146" grpId="0" animBg="1"/>
      <p:bldP spid="148" grpId="0" animBg="1"/>
      <p:bldP spid="149" grpId="0" animBg="1"/>
      <p:bldP spid="150" grpId="0" animBg="1"/>
      <p:bldP spid="152" grpId="0" animBg="1"/>
      <p:bldP spid="165" grpId="0" animBg="1"/>
      <p:bldP spid="168" grpId="0" animBg="1"/>
      <p:bldP spid="176" grpId="0" animBg="1"/>
      <p:bldP spid="177" grpId="0" animBg="1"/>
      <p:bldP spid="179" grpId="0" animBg="1"/>
      <p:bldP spid="183" grpId="0" animBg="1"/>
      <p:bldP spid="109" grpId="0" animBg="1"/>
      <p:bldP spid="110" grpId="0" animBg="1"/>
      <p:bldP spid="111" grpId="0" animBg="1"/>
      <p:bldP spid="115" grpId="0" animBg="1"/>
      <p:bldP spid="116" grpId="0" animBg="1"/>
      <p:bldP spid="117" grpId="0" animBg="1"/>
      <p:bldP spid="127" grpId="0" animBg="1"/>
      <p:bldP spid="131" grpId="0" animBg="1"/>
      <p:bldP spid="139" grpId="0" animBg="1"/>
      <p:bldP spid="140" grpId="0" animBg="1"/>
      <p:bldP spid="141" grpId="0" animBg="1"/>
      <p:bldP spid="1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71C9-781B-4F4B-BDBC-71B82C1C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05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Star-free condition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6048" y="2637217"/>
                <a:ext cx="9019903" cy="1956758"/>
              </a:xfrm>
              <a:noFill/>
              <a:ln w="44450" cmpd="dbl">
                <a:solidFill>
                  <a:srgbClr val="0070C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Proposition.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: positive integers 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: a connected graph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If every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-free graph with minimum degree at least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has an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-factor, then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is star.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6048" y="2637217"/>
                <a:ext cx="9019903" cy="1956758"/>
              </a:xfrm>
              <a:blipFill>
                <a:blip r:embed="rId2"/>
                <a:stretch>
                  <a:fillRect l="-807" t="-1524"/>
                </a:stretch>
              </a:blipFill>
              <a:ln w="44450" cmpd="dbl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721320B-F326-4F17-9840-D0D8926AD921}"/>
              </a:ext>
            </a:extLst>
          </p:cNvPr>
          <p:cNvSpPr txBox="1">
            <a:spLocks/>
          </p:cNvSpPr>
          <p:nvPr/>
        </p:nvSpPr>
        <p:spPr>
          <a:xfrm>
            <a:off x="838200" y="1229093"/>
            <a:ext cx="10515600" cy="1283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</a:rPr>
              <a:t>Star-free condition has been popular to examine sufficient conditions for a graph to have a certain factor.</a:t>
            </a: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</a:rPr>
              <a:t>If we are only forbidding a single subgraph, then it must be a star.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066D194-5552-4B9F-AD84-00BD45175329}"/>
              </a:ext>
            </a:extLst>
          </p:cNvPr>
          <p:cNvSpPr txBox="1">
            <a:spLocks/>
          </p:cNvSpPr>
          <p:nvPr/>
        </p:nvSpPr>
        <p:spPr>
          <a:xfrm>
            <a:off x="838200" y="4959735"/>
            <a:ext cx="10515600" cy="1130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Cambria Math" panose="02040503050406030204" pitchFamily="18" charset="0"/>
              </a:rPr>
              <a:t>If we want to guarantee the existence of a regular factor by assuming connectivity and minimum degree conditions, we have to assume that the graph is star-free.</a:t>
            </a:r>
          </a:p>
        </p:txBody>
      </p:sp>
    </p:spTree>
    <p:extLst>
      <p:ext uri="{BB962C8B-B14F-4D97-AF65-F5344CB8AC3E}">
        <p14:creationId xmlns:p14="http://schemas.microsoft.com/office/powerpoint/2010/main" val="25399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sz="3200" dirty="0">
                    <a:latin typeface="Century" panose="02040604050505020304" pitchFamily="18" charset="0"/>
                  </a:rPr>
                  <a:t>Assumptions such that 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 has a 4-factor in star-free graphs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blipFill>
                <a:blip r:embed="rId2"/>
                <a:stretch>
                  <a:fillRect l="-1275" t="-12903" b="-236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341" y="1123688"/>
                <a:ext cx="3518138" cy="2206108"/>
              </a:xfrm>
              <a:noFill/>
              <a:ln w="38100" cmpd="dbl"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Corollary 4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</a:rPr>
                  <a:t>4 in Thm.1)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≥(5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−3)/2</m:t>
                    </m:r>
                  </m:oMath>
                </a14:m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341" y="1123688"/>
                <a:ext cx="3518138" cy="2206108"/>
              </a:xfrm>
              <a:blipFill>
                <a:blip r:embed="rId3"/>
                <a:stretch>
                  <a:fillRect l="-1201" t="-543" r="-172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5584" y="1123688"/>
                <a:ext cx="3706482" cy="2206108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5 (Egawa et al., 2011)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2-connected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(3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+1)/2</m:t>
                        </m:r>
                      </m:e>
                    </m:d>
                  </m:oMath>
                </a14:m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584" y="1123688"/>
                <a:ext cx="3706482" cy="2206108"/>
              </a:xfrm>
              <a:prstGeom prst="rect">
                <a:avLst/>
              </a:prstGeom>
              <a:blipFill>
                <a:blip r:embed="rId4"/>
                <a:stretch>
                  <a:fillRect l="-1303" t="-543" r="-977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/>
              <p:nvPr/>
            </p:nvSpPr>
            <p:spPr>
              <a:xfrm>
                <a:off x="165341" y="4329588"/>
                <a:ext cx="11783684" cy="523220"/>
              </a:xfrm>
              <a:prstGeom prst="rect">
                <a:avLst/>
              </a:prstGeom>
              <a:solidFill>
                <a:schemeClr val="bg2">
                  <a:alpha val="70000"/>
                </a:schemeClr>
              </a:solidFill>
              <a:ln w="38100" cmpd="dbl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>
                    <a:latin typeface="Cambria Math" panose="02040503050406030204" pitchFamily="18" charset="0"/>
                  </a:rPr>
                  <a:t> has a 4-factor.</a:t>
                </a:r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60813B0-A462-4FC4-9228-DF5B56B3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1" y="4329588"/>
                <a:ext cx="11783684" cy="523220"/>
              </a:xfrm>
              <a:prstGeom prst="rect">
                <a:avLst/>
              </a:prstGeom>
              <a:blipFill>
                <a:blip r:embed="rId5"/>
                <a:stretch>
                  <a:fillRect t="-7609" b="-26087"/>
                </a:stretch>
              </a:blipFill>
              <a:ln w="38100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10">
            <a:extLst>
              <a:ext uri="{FF2B5EF4-FFF2-40B4-BE49-F238E27FC236}">
                <a16:creationId xmlns:a16="http://schemas.microsoft.com/office/drawing/2014/main" id="{4FA2C046-8FF1-4A6E-8BAE-DE3AD892C827}"/>
              </a:ext>
            </a:extLst>
          </p:cNvPr>
          <p:cNvSpPr/>
          <p:nvPr/>
        </p:nvSpPr>
        <p:spPr>
          <a:xfrm>
            <a:off x="1581150" y="3584620"/>
            <a:ext cx="485775" cy="57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8B3AA954-B0F7-4C92-AC65-959441D5FD99}"/>
              </a:ext>
            </a:extLst>
          </p:cNvPr>
          <p:cNvSpPr/>
          <p:nvPr/>
        </p:nvSpPr>
        <p:spPr>
          <a:xfrm>
            <a:off x="5400226" y="3584620"/>
            <a:ext cx="485775" cy="5708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52AF2717-8F1B-430A-9EC7-7B6D357FB520}"/>
              </a:ext>
            </a:extLst>
          </p:cNvPr>
          <p:cNvSpPr/>
          <p:nvPr/>
        </p:nvSpPr>
        <p:spPr>
          <a:xfrm>
            <a:off x="9545938" y="3584620"/>
            <a:ext cx="485775" cy="570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>
                <a:extLst>
                  <a:ext uri="{FF2B5EF4-FFF2-40B4-BE49-F238E27FC236}">
                    <a16:creationId xmlns:a16="http://schemas.microsoft.com/office/drawing/2014/main" id="{0F087B97-3EEF-47BB-8073-BB684F52E7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290" y="1123688"/>
                <a:ext cx="3706482" cy="2206108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7 (Egawa et al., 2017)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2-edge-connected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⁡{2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−3,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コンテンツ プレースホルダー 2">
                <a:extLst>
                  <a:ext uri="{FF2B5EF4-FFF2-40B4-BE49-F238E27FC236}">
                    <a16:creationId xmlns:a16="http://schemas.microsoft.com/office/drawing/2014/main" id="{0F087B97-3EEF-47BB-8073-BB684F52E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90" y="1123688"/>
                <a:ext cx="3706482" cy="2206108"/>
              </a:xfrm>
              <a:prstGeom prst="rect">
                <a:avLst/>
              </a:prstGeom>
              <a:blipFill>
                <a:blip r:embed="rId6"/>
                <a:stretch>
                  <a:fillRect l="-1303" t="-543"/>
                </a:stretch>
              </a:blipFill>
              <a:ln w="381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782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2800" dirty="0">
                    <a:latin typeface="Century" panose="02040604050505020304" pitchFamily="18" charset="0"/>
                  </a:rPr>
                  <a:t>Sufficient conditions to have a 4-factor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8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blipFill>
                <a:blip r:embed="rId2"/>
                <a:stretch>
                  <a:fillRect l="-1217" t="-13978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4256" y="1179438"/>
                <a:ext cx="3851439" cy="1908586"/>
              </a:xfrm>
              <a:noFill/>
              <a:ln w="38100" cmpd="dbl"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Corollary 6 (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in Thm.2)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ja-JP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  <a:endParaRPr lang="en-US" altLang="ja-JP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(5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−3)/2</m:t>
                    </m:r>
                  </m:oMath>
                </a14:m>
                <a:endParaRPr lang="en-US" altLang="ja-JP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4256" y="1179438"/>
                <a:ext cx="3851439" cy="1908586"/>
              </a:xfrm>
              <a:blipFill>
                <a:blip r:embed="rId3"/>
                <a:stretch>
                  <a:fillRect l="-1567" t="-938" b="-313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C577355C-EAC3-43E4-A5D4-85AA3F566C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1710" y="3872056"/>
                <a:ext cx="5584839" cy="1935355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10 (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Egawa et al., 2013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(3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−3)/2</m:t>
                        </m:r>
                      </m:e>
                    </m:d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(3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−3)/2</m:t>
                        </m:r>
                      </m:e>
                    </m:d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C577355C-EAC3-43E4-A5D4-85AA3F566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710" y="3872056"/>
                <a:ext cx="5584839" cy="1935355"/>
              </a:xfrm>
              <a:prstGeom prst="rect">
                <a:avLst/>
              </a:prstGeom>
              <a:blipFill>
                <a:blip r:embed="rId4"/>
                <a:stretch>
                  <a:fillRect l="-1085" t="-1235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D8003902-FE19-45C8-8986-F7CFBBF4FF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4257" y="3353703"/>
                <a:ext cx="4130115" cy="1458686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8 (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Egawa et al., 2014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5-connected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D8003902-FE19-45C8-8986-F7CFBBF4F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57" y="3353703"/>
                <a:ext cx="4130115" cy="1458686"/>
              </a:xfrm>
              <a:prstGeom prst="rect">
                <a:avLst/>
              </a:prstGeom>
              <a:blipFill>
                <a:blip r:embed="rId5"/>
                <a:stretch>
                  <a:fillRect l="-1462" t="-1633" b="-408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コンテンツ プレースホルダー 2">
                <a:extLst>
                  <a:ext uri="{FF2B5EF4-FFF2-40B4-BE49-F238E27FC236}">
                    <a16:creationId xmlns:a16="http://schemas.microsoft.com/office/drawing/2014/main" id="{903C8E5A-05AD-4EF6-9454-B6D91274D9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4256" y="5078068"/>
                <a:ext cx="4130115" cy="1458686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9 (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Egawa et al., 2014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7-connected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コンテンツ プレースホルダー 2">
                <a:extLst>
                  <a:ext uri="{FF2B5EF4-FFF2-40B4-BE49-F238E27FC236}">
                    <a16:creationId xmlns:a16="http://schemas.microsoft.com/office/drawing/2014/main" id="{903C8E5A-05AD-4EF6-9454-B6D91274D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56" y="5078068"/>
                <a:ext cx="4130115" cy="1458686"/>
              </a:xfrm>
              <a:prstGeom prst="rect">
                <a:avLst/>
              </a:prstGeom>
              <a:blipFill>
                <a:blip r:embed="rId6"/>
                <a:stretch>
                  <a:fillRect l="-1462" t="-1633" b="-1224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6FD57DAA-C978-494A-8BD8-41A0B6E1C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1710" y="1201110"/>
                <a:ext cx="4093422" cy="1882660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7 (Egawa et al., 2011)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ja-JP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2-connected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(3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+1)/2</m:t>
                        </m:r>
                      </m:e>
                    </m:d>
                  </m:oMath>
                </a14:m>
                <a:endParaRPr lang="en-US" altLang="ja-JP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6FD57DAA-C978-494A-8BD8-41A0B6E1C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710" y="1201110"/>
                <a:ext cx="4093422" cy="1882660"/>
              </a:xfrm>
              <a:prstGeom prst="rect">
                <a:avLst/>
              </a:prstGeom>
              <a:blipFill>
                <a:blip r:embed="rId7"/>
                <a:stretch>
                  <a:fillRect l="-1477" t="-1270" b="-1905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6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D9684-C970-4AAA-8BA4-C998FF7D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59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Proof of Theorem B</a:t>
            </a:r>
            <a:r>
              <a:rPr lang="ja-JP" altLang="en-US" sz="3200" dirty="0">
                <a:latin typeface="Century" panose="02040604050505020304" pitchFamily="18" charset="0"/>
              </a:rPr>
              <a:t> </a:t>
            </a:r>
            <a:r>
              <a:rPr lang="ja-JP" altLang="en-US" sz="3200" b="1" dirty="0">
                <a:latin typeface="Century" panose="02040604050505020304" pitchFamily="18" charset="0"/>
              </a:rPr>
              <a:t>①</a:t>
            </a:r>
            <a:endParaRPr kumimoji="1" lang="ja-JP" altLang="en-US" sz="2400" b="1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0723"/>
                <a:ext cx="10515600" cy="2488278"/>
              </a:xfrm>
              <a:ln w="38100" cmpd="dbl"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2.1 (Tutte, 1952)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an integer and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general graph. 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-factor, if and only if for all disjoint subsets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ja-JP" sz="2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𝑑𝑒𝑔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denotes the number of components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0723"/>
                <a:ext cx="10515600" cy="2488278"/>
              </a:xfrm>
              <a:blipFill>
                <a:blip r:embed="rId2"/>
                <a:stretch>
                  <a:fillRect l="-578" t="-2169" b="-2169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コンテンツ プレースホルダー 2">
                <a:extLst>
                  <a:ext uri="{FF2B5EF4-FFF2-40B4-BE49-F238E27FC236}">
                    <a16:creationId xmlns:a16="http://schemas.microsoft.com/office/drawing/2014/main" id="{E984C2B5-26F1-4A23-B8E0-0CD2E63896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009424"/>
                <a:ext cx="10515600" cy="848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We use Theorem 2.1 which was proved by Tutte for the existence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-factor. 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3" name="コンテンツ プレースホルダー 2">
                <a:extLst>
                  <a:ext uri="{FF2B5EF4-FFF2-40B4-BE49-F238E27FC236}">
                    <a16:creationId xmlns:a16="http://schemas.microsoft.com/office/drawing/2014/main" id="{E984C2B5-26F1-4A23-B8E0-0CD2E638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09424"/>
                <a:ext cx="10515600" cy="848576"/>
              </a:xfrm>
              <a:prstGeom prst="rect">
                <a:avLst/>
              </a:prstGeom>
              <a:blipFill>
                <a:blip r:embed="rId3"/>
                <a:stretch>
                  <a:fillRect l="-812" t="-10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コンテンツ プレースホルダー 2">
                <a:extLst>
                  <a:ext uri="{FF2B5EF4-FFF2-40B4-BE49-F238E27FC236}">
                    <a16:creationId xmlns:a16="http://schemas.microsoft.com/office/drawing/2014/main" id="{E83C310F-5F96-4F87-8CE2-C949A1A8E6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73351"/>
                <a:ext cx="10515600" cy="2091723"/>
              </a:xfrm>
              <a:prstGeom prst="rect">
                <a:avLst/>
              </a:prstGeom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Lemma 2.2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Thm. 2.1)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3-factor, if and only if for any disjoint subsets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𝑑𝑒𝑔</m:t>
                                </m:r>
                              </m:e>
                              <m:sub>
                                <m:r>
                                  <a:rPr lang="en-US" altLang="ja-JP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ja-JP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denotes the number of components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25" name="コンテンツ プレースホルダー 2">
                <a:extLst>
                  <a:ext uri="{FF2B5EF4-FFF2-40B4-BE49-F238E27FC236}">
                    <a16:creationId xmlns:a16="http://schemas.microsoft.com/office/drawing/2014/main" id="{E83C310F-5F96-4F87-8CE2-C949A1A8E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73351"/>
                <a:ext cx="10515600" cy="2091723"/>
              </a:xfrm>
              <a:prstGeom prst="rect">
                <a:avLst/>
              </a:prstGeom>
              <a:blipFill>
                <a:blip r:embed="rId4"/>
                <a:stretch>
                  <a:fillRect l="-578" t="-2006" b="-2006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72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D9684-C970-4AAA-8BA4-C998FF7D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59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Proof of Theorem B</a:t>
            </a:r>
            <a:r>
              <a:rPr lang="ja-JP" altLang="en-US" sz="3200" dirty="0">
                <a:latin typeface="Century" panose="02040604050505020304" pitchFamily="18" charset="0"/>
              </a:rPr>
              <a:t> </a:t>
            </a:r>
            <a:r>
              <a:rPr lang="ja-JP" altLang="en-US" sz="3200" b="1" dirty="0">
                <a:latin typeface="Century" panose="02040604050505020304" pitchFamily="18" charset="0"/>
              </a:rPr>
              <a:t>①</a:t>
            </a:r>
            <a:endParaRPr kumimoji="1" lang="ja-JP" altLang="en-US" sz="2400" b="1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7889"/>
                <a:ext cx="10515600" cy="2488278"/>
              </a:xfrm>
              <a:ln w="38100" cmpd="dbl"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 2.1 (Tutte, 1952)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an integer and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general graph. 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-factor, if and only if for all disjoint subsets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ja-JP" sz="2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𝑑𝑒𝑔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denotes the number of components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such that </a:t>
                </a:r>
                <a:br>
                  <a:rPr lang="en-US" altLang="ja-JP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723EE7-562F-4CFA-9B1E-D28063402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7889"/>
                <a:ext cx="10515600" cy="2488278"/>
              </a:xfrm>
              <a:blipFill>
                <a:blip r:embed="rId2"/>
                <a:stretch>
                  <a:fillRect l="-578" t="-2169" b="-2169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コンテンツ プレースホルダー 2">
                <a:extLst>
                  <a:ext uri="{FF2B5EF4-FFF2-40B4-BE49-F238E27FC236}">
                    <a16:creationId xmlns:a16="http://schemas.microsoft.com/office/drawing/2014/main" id="{E984C2B5-26F1-4A23-B8E0-0CD2E63896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99230"/>
                <a:ext cx="10515600" cy="848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We use Theorem 2.1 which was proved by Tutte for the existence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-factor. 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3" name="コンテンツ プレースホルダー 2">
                <a:extLst>
                  <a:ext uri="{FF2B5EF4-FFF2-40B4-BE49-F238E27FC236}">
                    <a16:creationId xmlns:a16="http://schemas.microsoft.com/office/drawing/2014/main" id="{E984C2B5-26F1-4A23-B8E0-0CD2E638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99230"/>
                <a:ext cx="10515600" cy="848576"/>
              </a:xfrm>
              <a:prstGeom prst="rect">
                <a:avLst/>
              </a:prstGeom>
              <a:blipFill>
                <a:blip r:embed="rId3"/>
                <a:stretch>
                  <a:fillRect l="-812" t="-10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コンテンツ プレースホルダー 2">
                <a:extLst>
                  <a:ext uri="{FF2B5EF4-FFF2-40B4-BE49-F238E27FC236}">
                    <a16:creationId xmlns:a16="http://schemas.microsoft.com/office/drawing/2014/main" id="{B40D1775-6DCD-4EEA-8B46-D22260C410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069219"/>
                <a:ext cx="10515600" cy="848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Actually, the theorem have been used for the problems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-factors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-free graphs. 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6" name="コンテンツ プレースホルダー 2">
                <a:extLst>
                  <a:ext uri="{FF2B5EF4-FFF2-40B4-BE49-F238E27FC236}">
                    <a16:creationId xmlns:a16="http://schemas.microsoft.com/office/drawing/2014/main" id="{B40D1775-6DCD-4EEA-8B46-D22260C41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69219"/>
                <a:ext cx="10515600" cy="848576"/>
              </a:xfrm>
              <a:prstGeom prst="rect">
                <a:avLst/>
              </a:prstGeom>
              <a:blipFill>
                <a:blip r:embed="rId4"/>
                <a:stretch>
                  <a:fillRect l="-812" t="-10791" r="-1101" b="-6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799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71C9-781B-4F4B-BDBC-71B82C1C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05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200" dirty="0">
                <a:latin typeface="Century" panose="02040604050505020304" pitchFamily="18" charset="0"/>
              </a:rPr>
              <a:t>Star-free condition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6048" y="3971626"/>
                <a:ext cx="9019903" cy="1956758"/>
              </a:xfrm>
              <a:noFill/>
              <a:ln w="44450" cmpd="dbl">
                <a:solidFill>
                  <a:srgbClr val="0070C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Proposition.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: positive integers 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: a connected graph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If every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-free graph with minimum degree at least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has an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-factor, then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is star.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6048" y="3971626"/>
                <a:ext cx="9019903" cy="1956758"/>
              </a:xfrm>
              <a:blipFill>
                <a:blip r:embed="rId2"/>
                <a:stretch>
                  <a:fillRect l="-807" t="-1524"/>
                </a:stretch>
              </a:blipFill>
              <a:ln w="44450" cmpd="dbl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721320B-F326-4F17-9840-D0D8926AD921}"/>
              </a:ext>
            </a:extLst>
          </p:cNvPr>
          <p:cNvSpPr txBox="1">
            <a:spLocks/>
          </p:cNvSpPr>
          <p:nvPr/>
        </p:nvSpPr>
        <p:spPr>
          <a:xfrm>
            <a:off x="838200" y="1229092"/>
            <a:ext cx="10515600" cy="3257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</a:rPr>
              <a:t>Star-free condition has been popular to examine sufficient conditions for a graph to have a certain factor.</a:t>
            </a: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</a:rPr>
              <a:t>We concentrate on the existence of regular factors in terms of star-free condition although there are many different conditions</a:t>
            </a: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</a:rPr>
              <a:t>If we are only forbidding a single subgraph for regular factors, then it must be a star.</a:t>
            </a: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Cambria Math" panose="02040503050406030204" pitchFamily="18" charset="0"/>
              </a:rPr>
              <a:t>For star-free graphs,  we can grantee the existence of a regular by assuming connectivity and minimum degree conditions.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066D194-5552-4B9F-AD84-00BD45175329}"/>
              </a:ext>
            </a:extLst>
          </p:cNvPr>
          <p:cNvSpPr txBox="1">
            <a:spLocks/>
          </p:cNvSpPr>
          <p:nvPr/>
        </p:nvSpPr>
        <p:spPr>
          <a:xfrm>
            <a:off x="838200" y="5928384"/>
            <a:ext cx="10515600" cy="87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Cambria Math" panose="02040503050406030204" pitchFamily="18" charset="0"/>
              </a:rPr>
              <a:t>There is no gap between connectivity and minimum degree conditions </a:t>
            </a:r>
            <a:br>
              <a:rPr lang="en-US" altLang="ja-JP" sz="2400" dirty="0">
                <a:latin typeface="Cambria Math" panose="02040503050406030204" pitchFamily="18" charset="0"/>
              </a:rPr>
            </a:br>
            <a:r>
              <a:rPr lang="en-US" altLang="ja-JP" sz="2400" dirty="0">
                <a:latin typeface="Cambria Math" panose="02040503050406030204" pitchFamily="18" charset="0"/>
              </a:rPr>
              <a:t>which we have to assume.</a:t>
            </a:r>
          </a:p>
        </p:txBody>
      </p:sp>
    </p:spTree>
    <p:extLst>
      <p:ext uri="{BB962C8B-B14F-4D97-AF65-F5344CB8AC3E}">
        <p14:creationId xmlns:p14="http://schemas.microsoft.com/office/powerpoint/2010/main" val="21281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blipFill>
                <a:blip r:embed="rId2"/>
                <a:stretch>
                  <a:fillRect t="-23656" b="-27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58698"/>
                <a:ext cx="10515600" cy="2385630"/>
              </a:xfrm>
              <a:noFill/>
              <a:ln w="38100" cmpd="dbl"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Theorem 2</a:t>
                </a:r>
                <a:r>
                  <a:rPr kumimoji="1" lang="ja-JP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（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Ota and Tokuda, 1996</a:t>
                </a:r>
                <a:r>
                  <a:rPr kumimoji="1" lang="ja-JP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）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ja-JP" alt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en-US" altLang="ja-JP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integers. Let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graph,</a:t>
                </a:r>
                <a:br>
                  <a:rPr lang="en-US" altLang="ja-JP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ja-JP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ja-JP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d>
                      <m:dPr>
                        <m:begChr m:val="⌈"/>
                        <m:endChr m:val="⌉"/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ja-JP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odd, suppose further that </a:t>
                </a:r>
                <a14:m>
                  <m:oMath xmlns:m="http://schemas.openxmlformats.org/officeDocument/2006/math"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u="sng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|</a:t>
                </a:r>
                <a14:m>
                  <m:oMath xmlns:m="http://schemas.openxmlformats.org/officeDocument/2006/math"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400" i="1" u="sng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u="sng" dirty="0">
                    <a:solidFill>
                      <a:schemeClr val="tx1"/>
                    </a:solidFill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58698"/>
                <a:ext cx="10515600" cy="2385630"/>
              </a:xfrm>
              <a:blipFill>
                <a:blip r:embed="rId3"/>
                <a:stretch>
                  <a:fillRect l="-751" t="-1763" b="-3275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4A003E06-148C-4C2D-B00E-EA1C7612DF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16732"/>
                <a:ext cx="10515600" cy="796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guarantee the existence of a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(≥2)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 by imposing the following minimum degree condition, regardless of its connectivity. </a:t>
                </a:r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4A003E06-148C-4C2D-B00E-EA1C7612D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16732"/>
                <a:ext cx="10515600" cy="796941"/>
              </a:xfrm>
              <a:prstGeom prst="rect">
                <a:avLst/>
              </a:prstGeom>
              <a:blipFill>
                <a:blip r:embed="rId4"/>
                <a:stretch>
                  <a:fillRect l="-812" t="-10687" b="-114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B09F731-1468-4EDA-8C8B-6DB5B170F9F0}"/>
              </a:ext>
            </a:extLst>
          </p:cNvPr>
          <p:cNvSpPr txBox="1">
            <a:spLocks/>
          </p:cNvSpPr>
          <p:nvPr/>
        </p:nvSpPr>
        <p:spPr>
          <a:xfrm>
            <a:off x="838200" y="5066527"/>
            <a:ext cx="10515600" cy="52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Their minimum degree condition is sharp.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0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71F79-3704-497E-81D2-F7B31144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5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Definitions and Notations</a:t>
            </a:r>
            <a:endParaRPr kumimoji="1" lang="ja-JP" altLang="en-US" sz="32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554E3E7-26A4-48B9-B68E-80C9B71479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6853"/>
                <a:ext cx="10515600" cy="179919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A graph is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(1-)connected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, if there is a path between any two vertices.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For a graph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which is not complete, the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connectivity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denoted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is the minimum size of a cut set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For a positive integer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, we say that a graph is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-connected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ja-JP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554E3E7-26A4-48B9-B68E-80C9B71479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6853"/>
                <a:ext cx="10515600" cy="1799194"/>
              </a:xfrm>
              <a:blipFill>
                <a:blip r:embed="rId2"/>
                <a:stretch>
                  <a:fillRect l="-812" t="-4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コンテンツ プレースホルダー 2">
                <a:extLst>
                  <a:ext uri="{FF2B5EF4-FFF2-40B4-BE49-F238E27FC236}">
                    <a16:creationId xmlns:a16="http://schemas.microsoft.com/office/drawing/2014/main" id="{232BBBD1-70A2-463B-BFEE-83BC10A31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29000"/>
                <a:ext cx="10515600" cy="13994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-connected, then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holds.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(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If we delete all the edges incident with a vertex, the graph becomes 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    disconnected.)</a:t>
                </a:r>
              </a:p>
            </p:txBody>
          </p:sp>
        </mc:Choice>
        <mc:Fallback xmlns="">
          <p:sp>
            <p:nvSpPr>
              <p:cNvPr id="109" name="コンテンツ プレースホルダー 2">
                <a:extLst>
                  <a:ext uri="{FF2B5EF4-FFF2-40B4-BE49-F238E27FC236}">
                    <a16:creationId xmlns:a16="http://schemas.microsoft.com/office/drawing/2014/main" id="{232BBBD1-70A2-463B-BFEE-83BC10A31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10515600" cy="1399471"/>
              </a:xfrm>
              <a:prstGeom prst="rect">
                <a:avLst/>
              </a:prstGeom>
              <a:blipFill>
                <a:blip r:embed="rId3"/>
                <a:stretch>
                  <a:fillRect l="-812" t="-6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6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E6B3DD0-B390-41F1-8C64-8C505CC9ED52}"/>
              </a:ext>
            </a:extLst>
          </p:cNvPr>
          <p:cNvSpPr txBox="1"/>
          <p:nvPr/>
        </p:nvSpPr>
        <p:spPr>
          <a:xfrm>
            <a:off x="1558921" y="3125543"/>
            <a:ext cx="430887" cy="968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・・・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571F79-3704-497E-81D2-F7B31144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5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Century" panose="02040604050505020304" pitchFamily="18" charset="0"/>
              </a:rPr>
              <a:t>Definitions and Notations</a:t>
            </a:r>
            <a:endParaRPr kumimoji="1" lang="ja-JP" altLang="en-US" sz="32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554E3E7-26A4-48B9-B68E-80C9B71479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1802"/>
                <a:ext cx="10515600" cy="84116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does not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an induced subgraph.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554E3E7-26A4-48B9-B68E-80C9B71479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1802"/>
                <a:ext cx="10515600" cy="841168"/>
              </a:xfrm>
              <a:blipFill>
                <a:blip r:embed="rId2"/>
                <a:stretch>
                  <a:fillRect l="-812" t="-10870" b="-7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楕円 4">
            <a:extLst>
              <a:ext uri="{FF2B5EF4-FFF2-40B4-BE49-F238E27FC236}">
                <a16:creationId xmlns:a16="http://schemas.microsoft.com/office/drawing/2014/main" id="{D5C98497-2ADA-46B7-98B7-7F2A88F439E6}"/>
              </a:ext>
            </a:extLst>
          </p:cNvPr>
          <p:cNvSpPr/>
          <p:nvPr/>
        </p:nvSpPr>
        <p:spPr>
          <a:xfrm>
            <a:off x="6189947" y="3352697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6C87E3-2C8E-4A3C-8D9F-201AEAF16CE7}"/>
              </a:ext>
            </a:extLst>
          </p:cNvPr>
          <p:cNvSpPr/>
          <p:nvPr/>
        </p:nvSpPr>
        <p:spPr>
          <a:xfrm>
            <a:off x="5107406" y="3831083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70264F9-7881-453A-BB91-D33DD7EE030D}"/>
              </a:ext>
            </a:extLst>
          </p:cNvPr>
          <p:cNvSpPr/>
          <p:nvPr/>
        </p:nvSpPr>
        <p:spPr>
          <a:xfrm>
            <a:off x="5859048" y="4075190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88BAAAA1-621F-4E56-AEAC-9F1779783309}"/>
              </a:ext>
            </a:extLst>
          </p:cNvPr>
          <p:cNvSpPr/>
          <p:nvPr/>
        </p:nvSpPr>
        <p:spPr>
          <a:xfrm>
            <a:off x="6980242" y="3772203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5D8594AD-F398-4E42-8A01-312E8573B4EE}"/>
              </a:ext>
            </a:extLst>
          </p:cNvPr>
          <p:cNvSpPr/>
          <p:nvPr/>
        </p:nvSpPr>
        <p:spPr>
          <a:xfrm>
            <a:off x="5083514" y="2910882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02AB411-1511-4A82-9CA7-0825FCC06184}"/>
              </a:ext>
            </a:extLst>
          </p:cNvPr>
          <p:cNvSpPr/>
          <p:nvPr/>
        </p:nvSpPr>
        <p:spPr>
          <a:xfrm>
            <a:off x="6799087" y="2711932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711050-467A-4BA1-9BF6-28ADEF9B35EF}"/>
              </a:ext>
            </a:extLst>
          </p:cNvPr>
          <p:cNvCxnSpPr>
            <a:cxnSpLocks/>
            <a:stCxn id="6" idx="5"/>
            <a:endCxn id="7" idx="2"/>
          </p:cNvCxnSpPr>
          <p:nvPr/>
        </p:nvCxnSpPr>
        <p:spPr>
          <a:xfrm>
            <a:off x="5262031" y="3985708"/>
            <a:ext cx="597017" cy="18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182815-5D8F-42CA-ABF8-2D681015857C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6013673" y="3507322"/>
            <a:ext cx="202804" cy="594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F406EE9-C390-414C-913F-AAA75127E393}"/>
              </a:ext>
            </a:extLst>
          </p:cNvPr>
          <p:cNvCxnSpPr>
            <a:cxnSpLocks/>
            <a:stCxn id="5" idx="5"/>
            <a:endCxn id="8" idx="2"/>
          </p:cNvCxnSpPr>
          <p:nvPr/>
        </p:nvCxnSpPr>
        <p:spPr>
          <a:xfrm>
            <a:off x="6344572" y="3507322"/>
            <a:ext cx="635670" cy="3554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F5AAF94-9D01-42A6-9AD0-E69521FE6ED5}"/>
              </a:ext>
            </a:extLst>
          </p:cNvPr>
          <p:cNvCxnSpPr>
            <a:cxnSpLocks/>
            <a:stCxn id="9" idx="5"/>
            <a:endCxn id="5" idx="1"/>
          </p:cNvCxnSpPr>
          <p:nvPr/>
        </p:nvCxnSpPr>
        <p:spPr>
          <a:xfrm>
            <a:off x="5238139" y="3065507"/>
            <a:ext cx="978338" cy="31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4D3541F-C692-48E1-8BCF-6397C182BB55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5264669" y="2802510"/>
            <a:ext cx="1534418" cy="198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右 16">
            <a:extLst>
              <a:ext uri="{FF2B5EF4-FFF2-40B4-BE49-F238E27FC236}">
                <a16:creationId xmlns:a16="http://schemas.microsoft.com/office/drawing/2014/main" id="{04A58442-4D41-47FC-8A31-736221869412}"/>
              </a:ext>
            </a:extLst>
          </p:cNvPr>
          <p:cNvSpPr/>
          <p:nvPr/>
        </p:nvSpPr>
        <p:spPr>
          <a:xfrm>
            <a:off x="7653724" y="2313757"/>
            <a:ext cx="952125" cy="6094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A238F6F-EBDC-433B-8EE5-7AB8959E9E4B}"/>
              </a:ext>
            </a:extLst>
          </p:cNvPr>
          <p:cNvCxnSpPr>
            <a:cxnSpLocks/>
            <a:stCxn id="9" idx="4"/>
            <a:endCxn id="6" idx="0"/>
          </p:cNvCxnSpPr>
          <p:nvPr/>
        </p:nvCxnSpPr>
        <p:spPr>
          <a:xfrm>
            <a:off x="5174092" y="3092037"/>
            <a:ext cx="23892" cy="739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F18605-74D9-4B0A-B2EF-D65CFC82D618}"/>
              </a:ext>
            </a:extLst>
          </p:cNvPr>
          <p:cNvCxnSpPr>
            <a:cxnSpLocks/>
            <a:stCxn id="8" idx="3"/>
            <a:endCxn id="7" idx="6"/>
          </p:cNvCxnSpPr>
          <p:nvPr/>
        </p:nvCxnSpPr>
        <p:spPr>
          <a:xfrm flipH="1">
            <a:off x="6040203" y="3926828"/>
            <a:ext cx="966569" cy="238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AC4985B-35CD-4C3D-BFE4-2C438152C372}"/>
              </a:ext>
            </a:extLst>
          </p:cNvPr>
          <p:cNvCxnSpPr>
            <a:cxnSpLocks/>
            <a:stCxn id="5" idx="7"/>
            <a:endCxn id="10" idx="3"/>
          </p:cNvCxnSpPr>
          <p:nvPr/>
        </p:nvCxnSpPr>
        <p:spPr>
          <a:xfrm flipV="1">
            <a:off x="6344572" y="2866557"/>
            <a:ext cx="481045" cy="5126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304447B-307A-428E-9AE5-98F30940C7DF}"/>
              </a:ext>
            </a:extLst>
          </p:cNvPr>
          <p:cNvCxnSpPr>
            <a:cxnSpLocks/>
            <a:stCxn id="5" idx="2"/>
            <a:endCxn id="6" idx="6"/>
          </p:cNvCxnSpPr>
          <p:nvPr/>
        </p:nvCxnSpPr>
        <p:spPr>
          <a:xfrm flipH="1">
            <a:off x="5288561" y="3443275"/>
            <a:ext cx="901386" cy="47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楕円 22">
            <a:extLst>
              <a:ext uri="{FF2B5EF4-FFF2-40B4-BE49-F238E27FC236}">
                <a16:creationId xmlns:a16="http://schemas.microsoft.com/office/drawing/2014/main" id="{B20223CB-8EC7-47DF-B5F0-639CF73E1D7A}"/>
              </a:ext>
            </a:extLst>
          </p:cNvPr>
          <p:cNvSpPr/>
          <p:nvPr/>
        </p:nvSpPr>
        <p:spPr>
          <a:xfrm>
            <a:off x="4516059" y="4282875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0EE67D3-892E-4537-8A89-EF81F11FDFE3}"/>
              </a:ext>
            </a:extLst>
          </p:cNvPr>
          <p:cNvSpPr/>
          <p:nvPr/>
        </p:nvSpPr>
        <p:spPr>
          <a:xfrm>
            <a:off x="4692315" y="3971153"/>
            <a:ext cx="2376845" cy="560249"/>
          </a:xfrm>
          <a:custGeom>
            <a:avLst/>
            <a:gdLst>
              <a:gd name="connsiteX0" fmla="*/ 0 w 2352675"/>
              <a:gd name="connsiteY0" fmla="*/ 447675 h 563067"/>
              <a:gd name="connsiteX1" fmla="*/ 1504950 w 2352675"/>
              <a:gd name="connsiteY1" fmla="*/ 533400 h 563067"/>
              <a:gd name="connsiteX2" fmla="*/ 2352675 w 2352675"/>
              <a:gd name="connsiteY2" fmla="*/ 0 h 5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563067">
                <a:moveTo>
                  <a:pt x="0" y="447675"/>
                </a:moveTo>
                <a:cubicBezTo>
                  <a:pt x="556419" y="527843"/>
                  <a:pt x="1112838" y="608012"/>
                  <a:pt x="1504950" y="533400"/>
                </a:cubicBezTo>
                <a:cubicBezTo>
                  <a:pt x="1897062" y="458788"/>
                  <a:pt x="2208212" y="93663"/>
                  <a:pt x="2352675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AB5217E-353D-4715-A356-15468A6BEFC7}"/>
              </a:ext>
            </a:extLst>
          </p:cNvPr>
          <p:cNvSpPr/>
          <p:nvPr/>
        </p:nvSpPr>
        <p:spPr>
          <a:xfrm>
            <a:off x="4600240" y="2401407"/>
            <a:ext cx="1663700" cy="1868553"/>
          </a:xfrm>
          <a:custGeom>
            <a:avLst/>
            <a:gdLst>
              <a:gd name="connsiteX0" fmla="*/ 1663700 w 1663700"/>
              <a:gd name="connsiteY0" fmla="*/ 941453 h 1868553"/>
              <a:gd name="connsiteX1" fmla="*/ 520700 w 1663700"/>
              <a:gd name="connsiteY1" fmla="*/ 27053 h 1868553"/>
              <a:gd name="connsiteX2" fmla="*/ 0 w 1663700"/>
              <a:gd name="connsiteY2" fmla="*/ 1868553 h 186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700" h="1868553">
                <a:moveTo>
                  <a:pt x="1663700" y="941453"/>
                </a:moveTo>
                <a:cubicBezTo>
                  <a:pt x="1230841" y="406994"/>
                  <a:pt x="797983" y="-127464"/>
                  <a:pt x="520700" y="27053"/>
                </a:cubicBezTo>
                <a:cubicBezTo>
                  <a:pt x="243417" y="181570"/>
                  <a:pt x="81492" y="1562695"/>
                  <a:pt x="0" y="186855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5031DE5-279B-4C23-AE2A-9D8D5435843E}"/>
              </a:ext>
            </a:extLst>
          </p:cNvPr>
          <p:cNvCxnSpPr>
            <a:cxnSpLocks/>
            <a:stCxn id="23" idx="7"/>
            <a:endCxn id="6" idx="3"/>
          </p:cNvCxnSpPr>
          <p:nvPr/>
        </p:nvCxnSpPr>
        <p:spPr>
          <a:xfrm flipV="1">
            <a:off x="4670684" y="3985708"/>
            <a:ext cx="463252" cy="323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1C23DC69-7763-4634-B690-AF764C3D8B52}"/>
              </a:ext>
            </a:extLst>
          </p:cNvPr>
          <p:cNvSpPr/>
          <p:nvPr/>
        </p:nvSpPr>
        <p:spPr>
          <a:xfrm>
            <a:off x="6155155" y="2377581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ADF55CD-AB9B-404F-B56D-256BCF21D8F4}"/>
              </a:ext>
            </a:extLst>
          </p:cNvPr>
          <p:cNvCxnSpPr>
            <a:cxnSpLocks/>
            <a:stCxn id="27" idx="5"/>
            <a:endCxn id="8" idx="1"/>
          </p:cNvCxnSpPr>
          <p:nvPr/>
        </p:nvCxnSpPr>
        <p:spPr>
          <a:xfrm>
            <a:off x="6309780" y="2532206"/>
            <a:ext cx="696992" cy="1266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F407D01-829C-48F5-A78A-0061802E3BCF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5238139" y="3065507"/>
            <a:ext cx="647439" cy="103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2B8D326-E571-4B42-BC1D-E2398CE95567}"/>
              </a:ext>
            </a:extLst>
          </p:cNvPr>
          <p:cNvCxnSpPr>
            <a:cxnSpLocks/>
            <a:stCxn id="27" idx="2"/>
            <a:endCxn id="9" idx="7"/>
          </p:cNvCxnSpPr>
          <p:nvPr/>
        </p:nvCxnSpPr>
        <p:spPr>
          <a:xfrm flipH="1">
            <a:off x="5238139" y="2468159"/>
            <a:ext cx="917016" cy="469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2FB44CC-7CED-4801-9601-9016C7C5301F}"/>
              </a:ext>
            </a:extLst>
          </p:cNvPr>
          <p:cNvCxnSpPr>
            <a:cxnSpLocks/>
            <a:stCxn id="27" idx="4"/>
            <a:endCxn id="5" idx="0"/>
          </p:cNvCxnSpPr>
          <p:nvPr/>
        </p:nvCxnSpPr>
        <p:spPr>
          <a:xfrm>
            <a:off x="6245733" y="2558736"/>
            <a:ext cx="34792" cy="7939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96481F1-F2CC-4FA4-8132-D03A40DFFA2B}"/>
              </a:ext>
            </a:extLst>
          </p:cNvPr>
          <p:cNvCxnSpPr>
            <a:cxnSpLocks/>
            <a:stCxn id="27" idx="6"/>
            <a:endCxn id="10" idx="1"/>
          </p:cNvCxnSpPr>
          <p:nvPr/>
        </p:nvCxnSpPr>
        <p:spPr>
          <a:xfrm>
            <a:off x="6336310" y="2468159"/>
            <a:ext cx="489307" cy="270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671DAA72-F851-46AE-9AA1-D0BFF804AF36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852723" y="2708040"/>
            <a:ext cx="815891" cy="685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楕円 59">
            <a:extLst>
              <a:ext uri="{FF2B5EF4-FFF2-40B4-BE49-F238E27FC236}">
                <a16:creationId xmlns:a16="http://schemas.microsoft.com/office/drawing/2014/main" id="{915EA70B-3C60-4BFB-8B39-0A79D1F1D746}"/>
              </a:ext>
            </a:extLst>
          </p:cNvPr>
          <p:cNvSpPr/>
          <p:nvPr/>
        </p:nvSpPr>
        <p:spPr>
          <a:xfrm>
            <a:off x="762145" y="3393132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BBFE8075-E40F-4353-B236-211E745FB76F}"/>
              </a:ext>
            </a:extLst>
          </p:cNvPr>
          <p:cNvSpPr/>
          <p:nvPr/>
        </p:nvSpPr>
        <p:spPr>
          <a:xfrm>
            <a:off x="1664423" y="4212208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415E9B19-72BE-459E-B7F4-BBFAF769518A}"/>
              </a:ext>
            </a:extLst>
          </p:cNvPr>
          <p:cNvSpPr/>
          <p:nvPr/>
        </p:nvSpPr>
        <p:spPr>
          <a:xfrm>
            <a:off x="1676552" y="2616735"/>
            <a:ext cx="181155" cy="183619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8213CD4-1103-4FFD-A878-2EB25076E969}"/>
              </a:ext>
            </a:extLst>
          </p:cNvPr>
          <p:cNvCxnSpPr>
            <a:cxnSpLocks/>
            <a:stCxn id="60" idx="7"/>
            <a:endCxn id="67" idx="2"/>
          </p:cNvCxnSpPr>
          <p:nvPr/>
        </p:nvCxnSpPr>
        <p:spPr>
          <a:xfrm flipV="1">
            <a:off x="916770" y="2979148"/>
            <a:ext cx="751324" cy="440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DEB2B9E-C604-44F8-8326-D7B21C998265}"/>
              </a:ext>
            </a:extLst>
          </p:cNvPr>
          <p:cNvCxnSpPr>
            <a:cxnSpLocks/>
            <a:stCxn id="60" idx="5"/>
            <a:endCxn id="68" idx="1"/>
          </p:cNvCxnSpPr>
          <p:nvPr/>
        </p:nvCxnSpPr>
        <p:spPr>
          <a:xfrm>
            <a:off x="916770" y="3547757"/>
            <a:ext cx="778375" cy="374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BB64272-6C9C-4234-B216-7FE02ADBE705}"/>
              </a:ext>
            </a:extLst>
          </p:cNvPr>
          <p:cNvCxnSpPr>
            <a:cxnSpLocks/>
            <a:stCxn id="60" idx="4"/>
            <a:endCxn id="61" idx="1"/>
          </p:cNvCxnSpPr>
          <p:nvPr/>
        </p:nvCxnSpPr>
        <p:spPr>
          <a:xfrm>
            <a:off x="852723" y="3574287"/>
            <a:ext cx="838230" cy="664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01F3601E-0EE7-4E72-83D4-95E2885BED2A}"/>
                  </a:ext>
                </a:extLst>
              </p:cNvPr>
              <p:cNvSpPr txBox="1"/>
              <p:nvPr/>
            </p:nvSpPr>
            <p:spPr>
              <a:xfrm>
                <a:off x="978489" y="4546484"/>
                <a:ext cx="2023767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sz="2400" dirty="0">
                    <a:latin typeface="Cambria Math" panose="02040503050406030204" pitchFamily="18" charset="0"/>
                  </a:rPr>
                  <a:t>-star)</a:t>
                </a:r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01F3601E-0EE7-4E72-83D4-95E2885BE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89" y="4546484"/>
                <a:ext cx="2023767" cy="477888"/>
              </a:xfrm>
              <a:prstGeom prst="rect">
                <a:avLst/>
              </a:prstGeom>
              <a:blipFill>
                <a:blip r:embed="rId3"/>
                <a:stretch>
                  <a:fillRect l="-906" t="-11538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楕円 66">
            <a:extLst>
              <a:ext uri="{FF2B5EF4-FFF2-40B4-BE49-F238E27FC236}">
                <a16:creationId xmlns:a16="http://schemas.microsoft.com/office/drawing/2014/main" id="{3EF93BB0-7FE8-445C-960B-DBB37B4DA696}"/>
              </a:ext>
            </a:extLst>
          </p:cNvPr>
          <p:cNvSpPr/>
          <p:nvPr/>
        </p:nvSpPr>
        <p:spPr>
          <a:xfrm>
            <a:off x="1668094" y="2888570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E2B13CAF-4490-410A-9C3C-7DD8F82CBF67}"/>
              </a:ext>
            </a:extLst>
          </p:cNvPr>
          <p:cNvSpPr/>
          <p:nvPr/>
        </p:nvSpPr>
        <p:spPr>
          <a:xfrm>
            <a:off x="1668615" y="3895637"/>
            <a:ext cx="181155" cy="18115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右中かっこ 69">
            <a:extLst>
              <a:ext uri="{FF2B5EF4-FFF2-40B4-BE49-F238E27FC236}">
                <a16:creationId xmlns:a16="http://schemas.microsoft.com/office/drawing/2014/main" id="{928B0A80-D31B-41FF-87C5-86A320B5C94B}"/>
              </a:ext>
            </a:extLst>
          </p:cNvPr>
          <p:cNvSpPr/>
          <p:nvPr/>
        </p:nvSpPr>
        <p:spPr>
          <a:xfrm>
            <a:off x="1963978" y="2662577"/>
            <a:ext cx="287395" cy="1730786"/>
          </a:xfrm>
          <a:prstGeom prst="rightBrace">
            <a:avLst>
              <a:gd name="adj1" fmla="val 38161"/>
              <a:gd name="adj2" fmla="val 492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B365597-E099-45ED-A041-5555D75E4A28}"/>
                  </a:ext>
                </a:extLst>
              </p:cNvPr>
              <p:cNvSpPr txBox="1"/>
              <p:nvPr/>
            </p:nvSpPr>
            <p:spPr>
              <a:xfrm>
                <a:off x="2434269" y="3215205"/>
                <a:ext cx="1758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vertices</a:t>
                </a:r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B365597-E099-45ED-A041-5555D75E4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69" y="3215205"/>
                <a:ext cx="1758433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94E646E-025B-403C-BB37-BCF8939618A0}"/>
                  </a:ext>
                </a:extLst>
              </p:cNvPr>
              <p:cNvSpPr txBox="1"/>
              <p:nvPr/>
            </p:nvSpPr>
            <p:spPr>
              <a:xfrm>
                <a:off x="5668396" y="4545957"/>
                <a:ext cx="486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94E646E-025B-403C-BB37-BCF893961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6" y="4545957"/>
                <a:ext cx="486658" cy="461665"/>
              </a:xfrm>
              <a:prstGeom prst="rect">
                <a:avLst/>
              </a:prstGeom>
              <a:blipFill>
                <a:blip r:embed="rId5"/>
                <a:stretch>
                  <a:fillRect l="-3750"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20AEE4B-44DD-428D-BCDC-8A3E2BE82673}"/>
              </a:ext>
            </a:extLst>
          </p:cNvPr>
          <p:cNvCxnSpPr>
            <a:cxnSpLocks/>
            <a:stCxn id="73" idx="5"/>
            <a:endCxn id="75" idx="2"/>
          </p:cNvCxnSpPr>
          <p:nvPr/>
        </p:nvCxnSpPr>
        <p:spPr>
          <a:xfrm>
            <a:off x="10130718" y="2640728"/>
            <a:ext cx="635670" cy="355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FED86BA-A959-45B1-B324-6A525285A824}"/>
              </a:ext>
            </a:extLst>
          </p:cNvPr>
          <p:cNvCxnSpPr>
            <a:cxnSpLocks/>
            <a:stCxn id="73" idx="2"/>
            <a:endCxn id="74" idx="6"/>
          </p:cNvCxnSpPr>
          <p:nvPr/>
        </p:nvCxnSpPr>
        <p:spPr>
          <a:xfrm flipH="1">
            <a:off x="9074707" y="2576681"/>
            <a:ext cx="901386" cy="478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E88747C-A354-4F71-ACDA-56876994CE53}"/>
                  </a:ext>
                </a:extLst>
              </p:cNvPr>
              <p:cNvSpPr txBox="1"/>
              <p:nvPr/>
            </p:nvSpPr>
            <p:spPr>
              <a:xfrm>
                <a:off x="11122243" y="2335854"/>
                <a:ext cx="757437" cy="4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200" dirty="0">
                    <a:latin typeface="Cambria Math" panose="02040503050406030204" pitchFamily="18" charset="0"/>
                  </a:rPr>
                </a:br>
                <a:endParaRPr kumimoji="1" lang="ja-JP" alt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E88747C-A354-4F71-ACDA-56876994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243" y="2335854"/>
                <a:ext cx="757437" cy="445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コンテンツ プレースホルダー 2">
                <a:extLst>
                  <a:ext uri="{FF2B5EF4-FFF2-40B4-BE49-F238E27FC236}">
                    <a16:creationId xmlns:a16="http://schemas.microsoft.com/office/drawing/2014/main" id="{29957047-046C-4B17-B22C-C3F4FAB177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07123"/>
                <a:ext cx="10515600" cy="5310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an induced subgraph.</a:t>
                </a:r>
              </a:p>
            </p:txBody>
          </p:sp>
        </mc:Choice>
        <mc:Fallback xmlns="">
          <p:sp>
            <p:nvSpPr>
              <p:cNvPr id="81" name="コンテンツ プレースホルダー 2">
                <a:extLst>
                  <a:ext uri="{FF2B5EF4-FFF2-40B4-BE49-F238E27FC236}">
                    <a16:creationId xmlns:a16="http://schemas.microsoft.com/office/drawing/2014/main" id="{29957047-046C-4B17-B22C-C3F4FAB17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7123"/>
                <a:ext cx="10515600" cy="531070"/>
              </a:xfrm>
              <a:prstGeom prst="rect">
                <a:avLst/>
              </a:prstGeom>
              <a:blipFill>
                <a:blip r:embed="rId7"/>
                <a:stretch>
                  <a:fillRect l="-812" t="-17241" b="-4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コンテンツ プレースホルダー 2">
                <a:extLst>
                  <a:ext uri="{FF2B5EF4-FFF2-40B4-BE49-F238E27FC236}">
                    <a16:creationId xmlns:a16="http://schemas.microsoft.com/office/drawing/2014/main" id="{494AA168-7055-4AA1-9C77-AA901159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938193"/>
                <a:ext cx="11166695" cy="517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does not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an induced subgraph</a:t>
                </a:r>
                <a:r>
                  <a:rPr lang="ja-JP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-free graph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コンテンツ プレースホルダー 2">
                <a:extLst>
                  <a:ext uri="{FF2B5EF4-FFF2-40B4-BE49-F238E27FC236}">
                    <a16:creationId xmlns:a16="http://schemas.microsoft.com/office/drawing/2014/main" id="{494AA168-7055-4AA1-9C77-AA901159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938193"/>
                <a:ext cx="11166695" cy="517900"/>
              </a:xfrm>
              <a:prstGeom prst="rect">
                <a:avLst/>
              </a:prstGeom>
              <a:blipFill>
                <a:blip r:embed="rId8"/>
                <a:stretch>
                  <a:fillRect l="-710" t="-17647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E0BF87E-33E2-4FB6-8C29-8F224C004C42}"/>
              </a:ext>
            </a:extLst>
          </p:cNvPr>
          <p:cNvCxnSpPr>
            <a:cxnSpLocks/>
            <a:stCxn id="73" idx="7"/>
            <a:endCxn id="56" idx="3"/>
          </p:cNvCxnSpPr>
          <p:nvPr/>
        </p:nvCxnSpPr>
        <p:spPr>
          <a:xfrm flipV="1">
            <a:off x="10130718" y="1982466"/>
            <a:ext cx="481045" cy="5301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矢印: 右 53">
            <a:extLst>
              <a:ext uri="{FF2B5EF4-FFF2-40B4-BE49-F238E27FC236}">
                <a16:creationId xmlns:a16="http://schemas.microsoft.com/office/drawing/2014/main" id="{8C513FE3-0B52-4C08-8F84-0BF812725A6E}"/>
              </a:ext>
            </a:extLst>
          </p:cNvPr>
          <p:cNvSpPr/>
          <p:nvPr/>
        </p:nvSpPr>
        <p:spPr>
          <a:xfrm>
            <a:off x="7653724" y="4227460"/>
            <a:ext cx="952125" cy="6094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7FDB085B-1C5C-4F44-911D-F78DFF5B85DD}"/>
              </a:ext>
            </a:extLst>
          </p:cNvPr>
          <p:cNvSpPr/>
          <p:nvPr/>
        </p:nvSpPr>
        <p:spPr>
          <a:xfrm>
            <a:off x="9976093" y="4497598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D35397CD-6FA5-49B7-83F0-2BFD0958174E}"/>
              </a:ext>
            </a:extLst>
          </p:cNvPr>
          <p:cNvSpPr/>
          <p:nvPr/>
        </p:nvSpPr>
        <p:spPr>
          <a:xfrm>
            <a:off x="8893552" y="4975984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F21EA6CE-A5C4-4345-B13E-9926989E255F}"/>
              </a:ext>
            </a:extLst>
          </p:cNvPr>
          <p:cNvSpPr/>
          <p:nvPr/>
        </p:nvSpPr>
        <p:spPr>
          <a:xfrm>
            <a:off x="10766388" y="4917104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E0AEC003-5752-4814-9745-19FF1812C5A2}"/>
              </a:ext>
            </a:extLst>
          </p:cNvPr>
          <p:cNvSpPr/>
          <p:nvPr/>
        </p:nvSpPr>
        <p:spPr>
          <a:xfrm>
            <a:off x="10585233" y="3856833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D95C9C7C-0D3C-4489-A6EF-69B0C412E652}"/>
              </a:ext>
            </a:extLst>
          </p:cNvPr>
          <p:cNvCxnSpPr>
            <a:cxnSpLocks/>
            <a:stCxn id="78" idx="5"/>
            <a:endCxn id="83" idx="2"/>
          </p:cNvCxnSpPr>
          <p:nvPr/>
        </p:nvCxnSpPr>
        <p:spPr>
          <a:xfrm>
            <a:off x="10130718" y="4652223"/>
            <a:ext cx="635670" cy="355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84C55E74-B2EF-4DDB-B5C0-8C3AC472DF35}"/>
              </a:ext>
            </a:extLst>
          </p:cNvPr>
          <p:cNvCxnSpPr>
            <a:cxnSpLocks/>
            <a:stCxn id="78" idx="7"/>
            <a:endCxn id="84" idx="3"/>
          </p:cNvCxnSpPr>
          <p:nvPr/>
        </p:nvCxnSpPr>
        <p:spPr>
          <a:xfrm flipV="1">
            <a:off x="10130718" y="4011458"/>
            <a:ext cx="481045" cy="512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89ECBE2E-CDAB-4741-BDE3-3216DB3400D4}"/>
              </a:ext>
            </a:extLst>
          </p:cNvPr>
          <p:cNvCxnSpPr>
            <a:cxnSpLocks/>
            <a:stCxn id="78" idx="2"/>
            <a:endCxn id="79" idx="6"/>
          </p:cNvCxnSpPr>
          <p:nvPr/>
        </p:nvCxnSpPr>
        <p:spPr>
          <a:xfrm flipH="1">
            <a:off x="9074707" y="4588176"/>
            <a:ext cx="901386" cy="478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楕円 87">
            <a:extLst>
              <a:ext uri="{FF2B5EF4-FFF2-40B4-BE49-F238E27FC236}">
                <a16:creationId xmlns:a16="http://schemas.microsoft.com/office/drawing/2014/main" id="{19AB2B50-2242-4CE4-8CC5-98AAB5F54EE8}"/>
              </a:ext>
            </a:extLst>
          </p:cNvPr>
          <p:cNvSpPr/>
          <p:nvPr/>
        </p:nvSpPr>
        <p:spPr>
          <a:xfrm>
            <a:off x="9941301" y="3522482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ACCB337-1E47-4752-8F4D-A20EF66D90EA}"/>
              </a:ext>
            </a:extLst>
          </p:cNvPr>
          <p:cNvCxnSpPr>
            <a:cxnSpLocks/>
            <a:stCxn id="88" idx="4"/>
            <a:endCxn id="78" idx="0"/>
          </p:cNvCxnSpPr>
          <p:nvPr/>
        </p:nvCxnSpPr>
        <p:spPr>
          <a:xfrm>
            <a:off x="10031879" y="3703637"/>
            <a:ext cx="34792" cy="793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8B6D279F-C3B2-4C98-8869-EEF107219564}"/>
              </a:ext>
            </a:extLst>
          </p:cNvPr>
          <p:cNvCxnSpPr>
            <a:cxnSpLocks/>
          </p:cNvCxnSpPr>
          <p:nvPr/>
        </p:nvCxnSpPr>
        <p:spPr>
          <a:xfrm>
            <a:off x="10120511" y="3637980"/>
            <a:ext cx="489307" cy="270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1A146AB8-9059-4D5C-AA31-E4A2E5786CA4}"/>
              </a:ext>
            </a:extLst>
          </p:cNvPr>
          <p:cNvSpPr/>
          <p:nvPr/>
        </p:nvSpPr>
        <p:spPr>
          <a:xfrm>
            <a:off x="9976093" y="2486103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E860CCFE-74C7-4CEE-83CE-584AA77C08AF}"/>
              </a:ext>
            </a:extLst>
          </p:cNvPr>
          <p:cNvSpPr/>
          <p:nvPr/>
        </p:nvSpPr>
        <p:spPr>
          <a:xfrm>
            <a:off x="8893552" y="2964489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B73F2914-182C-436D-B945-032E151886A0}"/>
              </a:ext>
            </a:extLst>
          </p:cNvPr>
          <p:cNvSpPr/>
          <p:nvPr/>
        </p:nvSpPr>
        <p:spPr>
          <a:xfrm>
            <a:off x="10766388" y="2905609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C86B3F3-0625-4417-9391-511524FF020F}"/>
              </a:ext>
            </a:extLst>
          </p:cNvPr>
          <p:cNvSpPr/>
          <p:nvPr/>
        </p:nvSpPr>
        <p:spPr>
          <a:xfrm>
            <a:off x="10585233" y="1827841"/>
            <a:ext cx="181155" cy="1811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688EFFD0-7E17-4CE4-9A47-9941359D4302}"/>
                  </a:ext>
                </a:extLst>
              </p:cNvPr>
              <p:cNvSpPr txBox="1"/>
              <p:nvPr/>
            </p:nvSpPr>
            <p:spPr>
              <a:xfrm>
                <a:off x="10921013" y="4324208"/>
                <a:ext cx="1223082" cy="445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>
                    <a:latin typeface="Cambria Math" panose="02040503050406030204" pitchFamily="18" charset="0"/>
                  </a:rPr>
                  <a:t>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sub>
                    </m:sSub>
                  </m:oMath>
                </a14:m>
                <a:endParaRPr kumimoji="1" lang="ja-JP" alt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688EFFD0-7E17-4CE4-9A47-9941359D4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013" y="4324208"/>
                <a:ext cx="1223082" cy="445699"/>
              </a:xfrm>
              <a:prstGeom prst="rect">
                <a:avLst/>
              </a:prstGeom>
              <a:blipFill>
                <a:blip r:embed="rId9"/>
                <a:stretch>
                  <a:fillRect l="-6500" t="-9589" b="-232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41F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0" grpId="0"/>
      <p:bldP spid="82" grpId="0"/>
      <p:bldP spid="54" grpId="0" animBg="1"/>
      <p:bldP spid="78" grpId="0" animBg="1"/>
      <p:bldP spid="79" grpId="0" animBg="1"/>
      <p:bldP spid="83" grpId="0" animBg="1"/>
      <p:bldP spid="84" grpId="0" animBg="1"/>
      <p:bldP spid="88" grpId="0" animBg="1"/>
      <p:bldP spid="73" grpId="0" animBg="1"/>
      <p:bldP spid="74" grpId="0" animBg="1"/>
      <p:bldP spid="75" grpId="0" animBg="1"/>
      <p:bldP spid="56" grpId="0" animBg="1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3200" dirty="0">
                    <a:latin typeface="Century" panose="02040604050505020304" pitchFamily="18" charset="0"/>
                  </a:rPr>
                  <a:t>1-factors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blipFill>
                <a:blip r:embed="rId2"/>
                <a:stretch>
                  <a:fillRect l="-1507" t="-23656" b="-27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8328"/>
                <a:ext cx="10515600" cy="2003522"/>
              </a:xfrm>
              <a:noFill/>
              <a:ln w="44450" cmpd="dbl">
                <a:solidFill>
                  <a:srgbClr val="0070C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Theorem 1</a:t>
                </a:r>
                <a:r>
                  <a:rPr kumimoji="1" lang="ja-JP" altLang="en-US" sz="2400" dirty="0">
                    <a:latin typeface="Cambria Math" panose="02040503050406030204" pitchFamily="18" charset="0"/>
                  </a:rPr>
                  <a:t>（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Sumner, 1976</a:t>
                </a:r>
                <a:r>
                  <a:rPr kumimoji="1" lang="ja-JP" altLang="en-US" sz="2400" dirty="0">
                    <a:latin typeface="Cambria Math" panose="02040503050406030204" pitchFamily="18" charset="0"/>
                  </a:rPr>
                  <a:t>）</a:t>
                </a: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romanLcPeriod"/>
                </a:pP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Every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of even order has a 1-factor.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romanLcPeriod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 of even order 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a 1-factor.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8328"/>
                <a:ext cx="10515600" cy="2003522"/>
              </a:xfrm>
              <a:blipFill>
                <a:blip r:embed="rId3"/>
                <a:stretch>
                  <a:fillRect l="-751" t="-2083"/>
                </a:stretch>
              </a:blipFill>
              <a:ln w="44450" cmpd="dbl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B92681B4-7F26-4EA7-9FB2-2038A9D3ED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382148"/>
                <a:ext cx="10515600" cy="12997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connectivity condition of (ii) is sharp.</a:t>
                </a:r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  <a:p>
                <a:pPr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For every pair of integers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graphs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has no 1-factor</a:t>
                </a:r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B92681B4-7F26-4EA7-9FB2-2038A9D3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82148"/>
                <a:ext cx="10515600" cy="1299754"/>
              </a:xfrm>
              <a:prstGeom prst="rect">
                <a:avLst/>
              </a:prstGeom>
              <a:blipFill>
                <a:blip r:embed="rId4"/>
                <a:stretch>
                  <a:fillRect t="-6573" b="-3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1721320B-F326-4F17-9840-D0D8926AD9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81902"/>
                <a:ext cx="10515600" cy="8708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“1-connected” implies “the minimum degree is at least 1”.</a:t>
                </a:r>
              </a:p>
              <a:p>
                <a:pPr>
                  <a:buClr>
                    <a:schemeClr val="tx1"/>
                  </a:buClr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-connected” implies “the minimum degree is at least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1721320B-F326-4F17-9840-D0D8926A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81902"/>
                <a:ext cx="10515600" cy="870857"/>
              </a:xfrm>
              <a:prstGeom prst="rect">
                <a:avLst/>
              </a:prstGeom>
              <a:blipFill>
                <a:blip r:embed="rId5"/>
                <a:stretch>
                  <a:fillRect t="-9790" b="-160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066D194-5552-4B9F-AD84-00BD45175329}"/>
              </a:ext>
            </a:extLst>
          </p:cNvPr>
          <p:cNvSpPr txBox="1">
            <a:spLocks/>
          </p:cNvSpPr>
          <p:nvPr/>
        </p:nvSpPr>
        <p:spPr>
          <a:xfrm>
            <a:off x="838200" y="5679672"/>
            <a:ext cx="10515600" cy="87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Cambria Math" panose="02040503050406030204" pitchFamily="18" charset="0"/>
              </a:rPr>
              <a:t>There is no gap between connectivity and minimum degree conditions </a:t>
            </a:r>
            <a:br>
              <a:rPr lang="en-US" altLang="ja-JP" sz="2400" dirty="0">
                <a:latin typeface="Cambria Math" panose="02040503050406030204" pitchFamily="18" charset="0"/>
              </a:rPr>
            </a:br>
            <a:r>
              <a:rPr lang="en-US" altLang="ja-JP" sz="2400" dirty="0">
                <a:latin typeface="Cambria Math" panose="02040503050406030204" pitchFamily="18" charset="0"/>
              </a:rPr>
              <a:t>which we have to assume.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6F3287C-55C6-4589-A2A5-79EFC1FD63DE}"/>
              </a:ext>
            </a:extLst>
          </p:cNvPr>
          <p:cNvCxnSpPr>
            <a:cxnSpLocks/>
          </p:cNvCxnSpPr>
          <p:nvPr/>
        </p:nvCxnSpPr>
        <p:spPr>
          <a:xfrm>
            <a:off x="1235746" y="5083063"/>
            <a:ext cx="21139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2C55655-96F3-4623-99EC-9222853C26A1}"/>
              </a:ext>
            </a:extLst>
          </p:cNvPr>
          <p:cNvCxnSpPr>
            <a:cxnSpLocks/>
          </p:cNvCxnSpPr>
          <p:nvPr/>
        </p:nvCxnSpPr>
        <p:spPr>
          <a:xfrm>
            <a:off x="8272650" y="5083063"/>
            <a:ext cx="21139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3661EAE-BF74-4649-8693-AC41BC908B69}"/>
              </a:ext>
            </a:extLst>
          </p:cNvPr>
          <p:cNvCxnSpPr>
            <a:cxnSpLocks/>
          </p:cNvCxnSpPr>
          <p:nvPr/>
        </p:nvCxnSpPr>
        <p:spPr>
          <a:xfrm>
            <a:off x="1315259" y="5552759"/>
            <a:ext cx="8236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09571FA-A302-4441-A63A-1749CCDC3C23}"/>
              </a:ext>
            </a:extLst>
          </p:cNvPr>
          <p:cNvCxnSpPr>
            <a:cxnSpLocks/>
          </p:cNvCxnSpPr>
          <p:nvPr/>
        </p:nvCxnSpPr>
        <p:spPr>
          <a:xfrm>
            <a:off x="9020072" y="5552759"/>
            <a:ext cx="6566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4289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(≥2)</m:t>
                    </m:r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32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42897"/>
              </a:xfrm>
              <a:blipFill>
                <a:blip r:embed="rId2"/>
                <a:stretch>
                  <a:fillRect t="-15238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BE570028-F23F-49AF-B32D-0F78B4C93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095256"/>
                <a:ext cx="10596154" cy="15340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Their minimum degree condition is sharp.</a:t>
                </a:r>
              </a:p>
              <a:p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Their examples showing the sharpness have bridges (1-conn. and not 2-conn.).</a:t>
                </a:r>
              </a:p>
              <a:p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Assumptions imply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𝜅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𝐺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)≥1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d>
                      <m:dPr>
                        <m:begChr m:val="⌈"/>
                        <m:endChr m:val="⌉"/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BE570028-F23F-49AF-B32D-0F78B4C93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95256"/>
                <a:ext cx="10596154" cy="1534019"/>
              </a:xfrm>
              <a:prstGeom prst="rect">
                <a:avLst/>
              </a:prstGeom>
              <a:blipFill>
                <a:blip r:embed="rId3"/>
                <a:stretch>
                  <a:fillRect l="-806" t="-5578" r="-1208" b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BC5665EA-02D8-4449-8581-809B30CC32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7468" y="1385211"/>
                <a:ext cx="9237617" cy="2385630"/>
              </a:xfrm>
              <a:prstGeom prst="rect">
                <a:avLst/>
              </a:prstGeom>
              <a:noFill/>
              <a:ln w="38100" cmpd="dbl">
                <a:solidFill>
                  <a:srgbClr val="00206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Theorem 2</a:t>
                </a:r>
                <a:r>
                  <a:rPr lang="ja-JP" altLang="en-US" sz="2400" dirty="0">
                    <a:latin typeface="Cambria Math" panose="02040503050406030204" pitchFamily="18" charset="0"/>
                  </a:rPr>
                  <a:t>（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Ota and Tokuda, 1996</a:t>
                </a:r>
                <a:r>
                  <a:rPr lang="ja-JP" altLang="en-US" sz="2400" dirty="0">
                    <a:latin typeface="Cambria Math" panose="02040503050406030204" pitchFamily="18" charset="0"/>
                  </a:rPr>
                  <a:t>）</a:t>
                </a:r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  <m:r>
                      <a:rPr lang="en-US" altLang="ja-JP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ja-JP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integers. Let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graph,</a:t>
                </a:r>
                <a:b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suppose that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d>
                      <m:dPr>
                        <m:begChr m:val="⌈"/>
                        <m:endChr m:val="⌉"/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</m:t>
                    </m:r>
                  </m:oMath>
                </a14:m>
                <a:endParaRPr lang="en-US" altLang="ja-JP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ja-JP" sz="2400" u="sng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u="sng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u="sng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odd, suppose further that </a:t>
                </a:r>
                <a14:m>
                  <m:oMath xmlns:m="http://schemas.openxmlformats.org/officeDocument/2006/math">
                    <m:r>
                      <a:rPr lang="en-US" altLang="ja-JP" sz="2400" i="1" u="sng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u="sng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i="1" u="sng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 u="sng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2400" u="sng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|</a:t>
                </a:r>
                <a14:m>
                  <m:oMath xmlns:m="http://schemas.openxmlformats.org/officeDocument/2006/math">
                    <m:r>
                      <a:rPr lang="en-US" altLang="ja-JP" sz="2400" i="1" u="sng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400" i="1" u="sng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u="sng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ja-JP" sz="2400" i="1" u="sng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u="sng" dirty="0">
                    <a:uFill>
                      <a:solidFill>
                        <a:srgbClr val="FF0000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| even</a:t>
                </a:r>
                <a:r>
                  <a:rPr lang="en-US" altLang="ja-JP" sz="24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br>
                  <a:rPr lang="en-US" altLang="ja-JP" sz="24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-factor.</a:t>
                </a:r>
              </a:p>
            </p:txBody>
          </p:sp>
        </mc:Choice>
        <mc:Fallback xmlns="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BC5665EA-02D8-4449-8581-809B30CC3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68" y="1385211"/>
                <a:ext cx="9237617" cy="2385630"/>
              </a:xfrm>
              <a:prstGeom prst="rect">
                <a:avLst/>
              </a:prstGeom>
              <a:blipFill>
                <a:blip r:embed="rId4"/>
                <a:stretch>
                  <a:fillRect l="-855" t="-1759" b="-3015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02D62922-9DA1-401A-B7E7-888B61C274E1}"/>
              </a:ext>
            </a:extLst>
          </p:cNvPr>
          <p:cNvSpPr txBox="1">
            <a:spLocks/>
          </p:cNvSpPr>
          <p:nvPr/>
        </p:nvSpPr>
        <p:spPr>
          <a:xfrm>
            <a:off x="838200" y="5822708"/>
            <a:ext cx="10515600" cy="53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u="sng" dirty="0">
                <a:uFill>
                  <a:solidFill>
                    <a:srgbClr val="FF0000"/>
                  </a:solidFill>
                </a:uFill>
                <a:latin typeface="Cambria Math" panose="02040503050406030204" pitchFamily="18" charset="0"/>
              </a:rPr>
              <a:t>Can we relax the minimum degree condition by assuming larger connectivity?</a:t>
            </a:r>
          </a:p>
        </p:txBody>
      </p:sp>
    </p:spTree>
    <p:extLst>
      <p:ext uri="{BB962C8B-B14F-4D97-AF65-F5344CB8AC3E}">
        <p14:creationId xmlns:p14="http://schemas.microsoft.com/office/powerpoint/2010/main" val="35765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2800" dirty="0">
                    <a:latin typeface="Century" panose="02040604050505020304" pitchFamily="18" charset="0"/>
                  </a:rPr>
                  <a:t>Sufficient conditions to have a 2-factor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8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66052"/>
              </a:xfrm>
              <a:blipFill>
                <a:blip r:embed="rId2"/>
                <a:stretch>
                  <a:fillRect l="-1217" t="-13978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341" y="1123687"/>
                <a:ext cx="3492259" cy="1714404"/>
              </a:xfrm>
              <a:noFill/>
              <a:ln w="38100" cmpd="dbl"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Corollary 3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</a:rPr>
                  <a:t> in Thm.2)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ja-JP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A1C65D-825F-4585-9059-25BE14568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341" y="1123687"/>
                <a:ext cx="3492259" cy="1714404"/>
              </a:xfrm>
              <a:blipFill>
                <a:blip r:embed="rId3"/>
                <a:stretch>
                  <a:fillRect l="-1209" t="-694" r="-864" b="-3819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85770"/>
                <a:ext cx="10515600" cy="1619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If we replaced the assumption that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𝐺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is a connected by stronger assumption, we can weaken the minimum degree condition.</a:t>
                </a:r>
              </a:p>
              <a:p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In Theorem 5,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we cannot replace the bound of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that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ja-JP" sz="2400" dirty="0">
                    <a:latin typeface="Cambria Math" panose="020405030504060302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.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</a:br>
                <a:r>
                  <a:rPr lang="en-US" altLang="ja-JP" sz="2400" dirty="0"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-conn.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graphs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has no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2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-factor</a:t>
                </a:r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EAE881D-52BC-4565-9E9D-CE0F7A4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5770"/>
                <a:ext cx="10515600" cy="1619680"/>
              </a:xfrm>
              <a:prstGeom prst="rect">
                <a:avLst/>
              </a:prstGeom>
              <a:blipFill>
                <a:blip r:embed="rId4"/>
                <a:stretch>
                  <a:fillRect l="-812" t="-5263" b="-3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9873" y="1123688"/>
                <a:ext cx="3706482" cy="1714404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4 (Aldred et al., 2011)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2-connected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9033EB2-839D-4950-981A-86B733E2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73" y="1123688"/>
                <a:ext cx="3706482" cy="1714404"/>
              </a:xfrm>
              <a:prstGeom prst="rect">
                <a:avLst/>
              </a:prstGeom>
              <a:blipFill>
                <a:blip r:embed="rId5"/>
                <a:stretch>
                  <a:fillRect l="-1303" t="-694" r="-977" b="-3819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C577355C-EAC3-43E4-A5D4-85AA3F566C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8628" y="1123687"/>
                <a:ext cx="4320397" cy="1714404"/>
              </a:xfrm>
              <a:prstGeom prst="rect">
                <a:avLst/>
              </a:prstGeom>
              <a:noFill/>
              <a:ln w="38100" cmpd="dbl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>
                    <a:latin typeface="Cambria Math" panose="02040503050406030204" pitchFamily="18" charset="0"/>
                  </a:rPr>
                  <a:t>Theorem</a:t>
                </a:r>
                <a:r>
                  <a:rPr lang="ja-JP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000" dirty="0">
                    <a:latin typeface="Cambria Math" panose="02040503050406030204" pitchFamily="18" charset="0"/>
                  </a:rPr>
                  <a:t>5 (Aldred et al., 2011)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ja-JP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 graph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C577355C-EAC3-43E4-A5D4-85AA3F566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628" y="1123687"/>
                <a:ext cx="4320397" cy="1714404"/>
              </a:xfrm>
              <a:prstGeom prst="rect">
                <a:avLst/>
              </a:prstGeom>
              <a:blipFill>
                <a:blip r:embed="rId6"/>
                <a:stretch>
                  <a:fillRect l="-979" t="-694" r="-979" b="-4167"/>
                </a:stretch>
              </a:blipFill>
              <a:ln w="38100" cmpd="dbl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57D121E-774F-40DF-9919-A3FA5975A568}"/>
              </a:ext>
            </a:extLst>
          </p:cNvPr>
          <p:cNvSpPr txBox="1">
            <a:spLocks/>
          </p:cNvSpPr>
          <p:nvPr/>
        </p:nvSpPr>
        <p:spPr>
          <a:xfrm>
            <a:off x="6953250" y="2921790"/>
            <a:ext cx="5343338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Cambria Math" panose="02040503050406030204" pitchFamily="18" charset="0"/>
                <a:ea typeface="游ゴシック" panose="020B0400000000000000" pitchFamily="50" charset="-128"/>
              </a:rPr>
              <a:t>(※ All minimum degree conditions are sharp)</a:t>
            </a:r>
          </a:p>
        </p:txBody>
      </p:sp>
    </p:spTree>
    <p:extLst>
      <p:ext uri="{BB962C8B-B14F-4D97-AF65-F5344CB8AC3E}">
        <p14:creationId xmlns:p14="http://schemas.microsoft.com/office/powerpoint/2010/main" val="14389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ja-JP" sz="3200" dirty="0">
                    <a:latin typeface="Century" panose="02040604050505020304" pitchFamily="18" charset="0"/>
                  </a:rPr>
                  <a:t>Minimum degree conditions to have a 2-factor </a:t>
                </a:r>
                <a:br>
                  <a:rPr lang="en-US" altLang="ja-JP" sz="3200" dirty="0">
                    <a:latin typeface="Century" panose="02040604050505020304" pitchFamily="18" charset="0"/>
                  </a:rPr>
                </a:br>
                <a:r>
                  <a:rPr lang="en-US" altLang="ja-JP" sz="3200" dirty="0">
                    <a:latin typeface="Century" panose="020406040505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entury" panose="02040604050505020304" pitchFamily="18" charset="0"/>
                  </a:rPr>
                  <a:t>-free graphs</a:t>
                </a:r>
                <a:endParaRPr kumimoji="1" lang="ja-JP" altLang="en-US" sz="20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CAD71C9-781B-4F4B-BDBC-71B82C1CF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39800"/>
              </a:xfrm>
              <a:blipFill>
                <a:blip r:embed="rId2"/>
                <a:stretch>
                  <a:fillRect t="-10390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16545555"/>
                  </p:ext>
                </p:extLst>
              </p:nvPr>
            </p:nvGraphicFramePr>
            <p:xfrm>
              <a:off x="1533505" y="1527003"/>
              <a:ext cx="9124989" cy="2938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016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362075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304925">
                      <a:extLst>
                        <a:ext uri="{9D8B030D-6E8A-4147-A177-3AD203B41FA5}">
                          <a16:colId xmlns:a16="http://schemas.microsoft.com/office/drawing/2014/main" val="1194688922"/>
                        </a:ext>
                      </a:extLst>
                    </a:gridCol>
                    <a:gridCol w="5073973">
                      <a:extLst>
                        <a:ext uri="{9D8B030D-6E8A-4147-A177-3AD203B41FA5}">
                          <a16:colId xmlns:a16="http://schemas.microsoft.com/office/drawing/2014/main" val="3847971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800" b="1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altLang="ja-JP" sz="2800" b="0" i="1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altLang="ja-JP" sz="2800" b="0" baseline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kumimoji="1" lang="ja-JP" altLang="en-US" sz="2800" b="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652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altLang="ja-JP" sz="2400" i="1" baseline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altLang="ja-JP" sz="240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7048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sz="280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1" lang="ja-JP" altLang="en-US" sz="28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sz="240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altLang="ja-JP" sz="240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40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altLang="ja-JP" sz="24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)</a:t>
                          </a:r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1631" marR="101631" marT="50815" marB="5081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7A9584E-740A-434C-99ED-F7ADD8B32C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16545555"/>
                  </p:ext>
                </p:extLst>
              </p:nvPr>
            </p:nvGraphicFramePr>
            <p:xfrm>
              <a:off x="1533505" y="1527003"/>
              <a:ext cx="9124989" cy="2938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016">
                      <a:extLst>
                        <a:ext uri="{9D8B030D-6E8A-4147-A177-3AD203B41FA5}">
                          <a16:colId xmlns:a16="http://schemas.microsoft.com/office/drawing/2014/main" val="515814987"/>
                        </a:ext>
                      </a:extLst>
                    </a:gridCol>
                    <a:gridCol w="1362075">
                      <a:extLst>
                        <a:ext uri="{9D8B030D-6E8A-4147-A177-3AD203B41FA5}">
                          <a16:colId xmlns:a16="http://schemas.microsoft.com/office/drawing/2014/main" val="1319299626"/>
                        </a:ext>
                      </a:extLst>
                    </a:gridCol>
                    <a:gridCol w="1304925">
                      <a:extLst>
                        <a:ext uri="{9D8B030D-6E8A-4147-A177-3AD203B41FA5}">
                          <a16:colId xmlns:a16="http://schemas.microsoft.com/office/drawing/2014/main" val="1194688922"/>
                        </a:ext>
                      </a:extLst>
                    </a:gridCol>
                    <a:gridCol w="5073973">
                      <a:extLst>
                        <a:ext uri="{9D8B030D-6E8A-4147-A177-3AD203B41FA5}">
                          <a16:colId xmlns:a16="http://schemas.microsoft.com/office/drawing/2014/main" val="384797170"/>
                        </a:ext>
                      </a:extLst>
                    </a:gridCol>
                  </a:tblGrid>
                  <a:tr h="95231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8871" marR="98871" marT="49435" marB="49435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3"/>
                          <a:stretch>
                            <a:fillRect l="-1322" t="-1911" r="-561674" b="-211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・・・</a:t>
                          </a:r>
                        </a:p>
                      </a:txBody>
                      <a:tcPr marL="98871" marR="98871" marT="49435" marB="4943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661226"/>
                      </a:ext>
                    </a:extLst>
                  </a:tr>
                  <a:tr h="652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96" t="-149533" r="-315" b="-21028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2937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9883" marR="89883" marT="44941" marB="449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96" t="-259223" r="-315" b="-1184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5264579"/>
                      </a:ext>
                    </a:extLst>
                  </a:tr>
                  <a:tr h="70485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8871" marR="98871" marT="49435" marB="49435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2" t="-318966" r="-561674" b="-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8871" marR="98871" marT="49435" marB="49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9900" marR="99900" marT="49950" marB="499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3"/>
                          <a:stretch>
                            <a:fillRect l="-43362" t="-318966" r="-382" b="-51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1631" marR="101631" marT="50815" marB="5081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7516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EF5B07CF-2458-4FB7-8743-877CC198E56E}"/>
              </a:ext>
            </a:extLst>
          </p:cNvPr>
          <p:cNvSpPr txBox="1">
            <a:spLocks/>
          </p:cNvSpPr>
          <p:nvPr/>
        </p:nvSpPr>
        <p:spPr>
          <a:xfrm>
            <a:off x="838200" y="5000626"/>
            <a:ext cx="10515600" cy="1492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ambria Math" panose="02040503050406030204" pitchFamily="18" charset="0"/>
              </a:rPr>
              <a:t>At first, there is a gap between connectivity and minimum degree condition which we have to assume.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ambria Math" panose="02040503050406030204" pitchFamily="18" charset="0"/>
                <a:ea typeface="游ゴシック" panose="020B0400000000000000" pitchFamily="50" charset="-128"/>
              </a:rPr>
              <a:t>We can relax the minimum degree condition by assuming larger connectivity.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ambria Math" panose="02040503050406030204" pitchFamily="18" charset="0"/>
              </a:rPr>
              <a:t>In the end there is no gap.</a:t>
            </a:r>
            <a:endParaRPr lang="ja-JP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5DFCD321-2B39-4F57-8CF1-662E513E4D7F}"/>
              </a:ext>
            </a:extLst>
          </p:cNvPr>
          <p:cNvSpPr txBox="1">
            <a:spLocks/>
          </p:cNvSpPr>
          <p:nvPr/>
        </p:nvSpPr>
        <p:spPr>
          <a:xfrm>
            <a:off x="6801395" y="4414966"/>
            <a:ext cx="3988526" cy="5442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Cambria Math" panose="02040503050406030204" pitchFamily="18" charset="0"/>
              </a:rPr>
              <a:t>2-factor’s case has been completed.</a:t>
            </a:r>
            <a:endParaRPr lang="ja-JP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17839</TotalTime>
  <Words>2487</Words>
  <Application>Microsoft Office PowerPoint</Application>
  <PresentationFormat>ワイド画面</PresentationFormat>
  <Paragraphs>403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游ゴシック</vt:lpstr>
      <vt:lpstr>游ゴシック Light</vt:lpstr>
      <vt:lpstr>Arial</vt:lpstr>
      <vt:lpstr>Cambria Math</vt:lpstr>
      <vt:lpstr>Century</vt:lpstr>
      <vt:lpstr>Wingdings</vt:lpstr>
      <vt:lpstr>Office テーマ</vt:lpstr>
      <vt:lpstr>Existence of 3-factors in Star-free Graphs  with High Connectivity</vt:lpstr>
      <vt:lpstr>Outline</vt:lpstr>
      <vt:lpstr>Definitions and Notations</vt:lpstr>
      <vt:lpstr>Definitions and Notations</vt:lpstr>
      <vt:lpstr>Definitions and Notations</vt:lpstr>
      <vt:lpstr>1-factors in K_(1,t)-free graphs</vt:lpstr>
      <vt:lpstr>r(≥2)-factors in K_(1,t)-free graphs</vt:lpstr>
      <vt:lpstr>Sufficient conditions to have a 2-factor in K_(1,t)-free graphs</vt:lpstr>
      <vt:lpstr>Minimum degree conditions to have a 2-factor  in k-connected K_(1,t)-free graphs</vt:lpstr>
      <vt:lpstr>Minimum degree conditions to have a 4-factor  in k-connected K_(1,t)-free graphs</vt:lpstr>
      <vt:lpstr>3-factors in K_(1,t)-free graphs </vt:lpstr>
      <vt:lpstr>Tutte’s theorem </vt:lpstr>
      <vt:lpstr>“t≤r+1 if r is odd” cannot be dropped ①</vt:lpstr>
      <vt:lpstr>“t≤r+1 if r is odd” cannot be dropped ②</vt:lpstr>
      <vt:lpstr>Sufficient conditions to have a 3-factor in K_(1,t)-free graphs</vt:lpstr>
      <vt:lpstr>Minimum degree conditions to have a 3-factor  in k-connected K_(1,t)-free graphs</vt:lpstr>
      <vt:lpstr>Main Results (Theorem A)</vt:lpstr>
      <vt:lpstr>Main Results (Theorem B)</vt:lpstr>
      <vt:lpstr>Minimum degree conditions to have a 3-factor  in k-connected K_(1,t)-free graphs</vt:lpstr>
      <vt:lpstr>Sharpness of Theorem A</vt:lpstr>
      <vt:lpstr>Sharpness of Theorem B</vt:lpstr>
      <vt:lpstr>Outline of Proof ①</vt:lpstr>
      <vt:lpstr>Outline of Proof ②</vt:lpstr>
      <vt:lpstr>Outline of Proof ③</vt:lpstr>
      <vt:lpstr>Outline of Proof ④ (the part applying K_(1,t)-free condition)</vt:lpstr>
      <vt:lpstr>Future Work</vt:lpstr>
      <vt:lpstr>Edge connectivity and {K_(1,t),〖WM〗_r }-free condition</vt:lpstr>
      <vt:lpstr>PowerPoint プレゼンテーション</vt:lpstr>
      <vt:lpstr>PowerPoint プレゼンテーション</vt:lpstr>
      <vt:lpstr>Star-free condition</vt:lpstr>
      <vt:lpstr>Assumptions such that G has a 4-factor in star-free graphs</vt:lpstr>
      <vt:lpstr>Sufficient conditions to have a 4-factor in K_(1,t)-free graphs</vt:lpstr>
      <vt:lpstr>Proof of Theorem B ①</vt:lpstr>
      <vt:lpstr>Proof of Theorem B ①</vt:lpstr>
      <vt:lpstr>Star-free condition</vt:lpstr>
      <vt:lpstr>r(≥2)-factors in K_(1,t)-free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連結度が大きいstar-free graphにおける3-factorの存在について</dc:title>
  <dc:creator>西田　修斗</dc:creator>
  <cp:lastModifiedBy>Nhata</cp:lastModifiedBy>
  <cp:revision>569</cp:revision>
  <cp:lastPrinted>2018-11-17T05:29:00Z</cp:lastPrinted>
  <dcterms:created xsi:type="dcterms:W3CDTF">2017-11-20T10:42:49Z</dcterms:created>
  <dcterms:modified xsi:type="dcterms:W3CDTF">2018-11-26T06:45:18Z</dcterms:modified>
</cp:coreProperties>
</file>